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61" r:id="rId2"/>
    <p:sldId id="260" r:id="rId3"/>
    <p:sldId id="261" r:id="rId4"/>
    <p:sldId id="262" r:id="rId5"/>
    <p:sldId id="263" r:id="rId6"/>
    <p:sldId id="264" r:id="rId7"/>
    <p:sldId id="265" r:id="rId8"/>
    <p:sldId id="293" r:id="rId9"/>
    <p:sldId id="296" r:id="rId10"/>
    <p:sldId id="297" r:id="rId11"/>
    <p:sldId id="299" r:id="rId12"/>
    <p:sldId id="300" r:id="rId13"/>
    <p:sldId id="431" r:id="rId14"/>
    <p:sldId id="434" r:id="rId15"/>
    <p:sldId id="438" r:id="rId16"/>
    <p:sldId id="423" r:id="rId17"/>
    <p:sldId id="424" r:id="rId18"/>
    <p:sldId id="435" r:id="rId19"/>
    <p:sldId id="436" r:id="rId20"/>
    <p:sldId id="437" r:id="rId21"/>
    <p:sldId id="425" r:id="rId22"/>
    <p:sldId id="428" r:id="rId23"/>
    <p:sldId id="429" r:id="rId24"/>
    <p:sldId id="430" r:id="rId25"/>
    <p:sldId id="301" r:id="rId26"/>
    <p:sldId id="420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47" r:id="rId35"/>
    <p:sldId id="348" r:id="rId36"/>
    <p:sldId id="349" r:id="rId37"/>
    <p:sldId id="350" r:id="rId38"/>
    <p:sldId id="351" r:id="rId39"/>
    <p:sldId id="352" r:id="rId40"/>
    <p:sldId id="353" r:id="rId41"/>
    <p:sldId id="417" r:id="rId42"/>
    <p:sldId id="418" r:id="rId43"/>
    <p:sldId id="419" r:id="rId44"/>
    <p:sldId id="354" r:id="rId45"/>
    <p:sldId id="355" r:id="rId46"/>
    <p:sldId id="356" r:id="rId47"/>
    <p:sldId id="357" r:id="rId48"/>
    <p:sldId id="358" r:id="rId49"/>
    <p:sldId id="359" r:id="rId50"/>
    <p:sldId id="360" r:id="rId51"/>
    <p:sldId id="411" r:id="rId52"/>
    <p:sldId id="412" r:id="rId53"/>
    <p:sldId id="413" r:id="rId54"/>
    <p:sldId id="432" r:id="rId5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897" y="51"/>
      </p:cViewPr>
      <p:guideLst>
        <p:guide orient="horz" pos="2160"/>
        <p:guide pos="285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A9FA711-CDC8-4D9C-B34B-9F833F760B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4A0CD1-4257-43AC-9235-262BA6B361D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769E590-AB63-458C-A196-E3F8C67AA46C}" type="datetimeFigureOut">
              <a:rPr lang="en-US"/>
              <a:pPr>
                <a:defRPr/>
              </a:pPr>
              <a:t>5/19/2020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7627567-3C5D-4F6E-8959-E48F7E55C4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168ADF1-EDC0-4E62-89E9-CC0C8D5DCF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46847-9A3E-4FE7-8156-0BACBD7804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166A8-30EF-487E-A5B4-6174C5046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0E812E0-428F-4124-8AA4-C06671700C43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9AD00C-B0BF-42D7-901C-5733CFFE43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684264-A435-413B-93AF-5028FF8C9A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90B1C3-AE72-49B3-9C95-F379DD8373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472F95-3E69-4CDD-B18D-CF2904A1C854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625205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5606B-375C-4910-8178-4C3784CA04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5288" y="6381750"/>
            <a:ext cx="2133600" cy="476250"/>
          </a:xfrm>
        </p:spPr>
        <p:txBody>
          <a:bodyPr/>
          <a:lstStyle>
            <a:lvl1pPr>
              <a:defRPr>
                <a:solidFill>
                  <a:srgbClr val="FF9900"/>
                </a:solidFill>
              </a:defRPr>
            </a:lvl1pPr>
          </a:lstStyle>
          <a:p>
            <a:pPr>
              <a:defRPr/>
            </a:pPr>
            <a:r>
              <a:rPr lang="en-US"/>
              <a:t>January 2013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63AD4-F782-49D8-A2C4-6A18DB11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08738"/>
            <a:ext cx="2895600" cy="476250"/>
          </a:xfrm>
        </p:spPr>
        <p:txBody>
          <a:bodyPr/>
          <a:lstStyle>
            <a:lvl1pPr>
              <a:defRPr sz="1600">
                <a:solidFill>
                  <a:srgbClr val="FF9900"/>
                </a:solidFill>
                <a:latin typeface="Monotype Corsiva" pitchFamily="66" charset="0"/>
              </a:defRPr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</p:spTree>
    <p:extLst>
      <p:ext uri="{BB962C8B-B14F-4D97-AF65-F5344CB8AC3E}">
        <p14:creationId xmlns:p14="http://schemas.microsoft.com/office/powerpoint/2010/main" val="2828082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A86707-F127-470B-B2DA-CD51DBF9A7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B61BEA-82A9-4E08-A465-4C82DD55A6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1C6D4D-3F8E-451A-B3B4-49BF4DA4E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CEC018-DB19-488C-963A-B62F0B73B2E0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41993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08D73D-C417-4DF5-820C-3B73C2492E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C996D5-DBAF-4562-8EB3-39B858C51A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4AE269-FCA7-4C67-95A1-BA14DDD30B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63013-324C-4C4F-9763-F66608DEC3BF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13405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FAADF6D-F796-4626-A905-DF843BAF71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1E9B2DC-93A6-4462-B7D1-640EEBC278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90F4209-308F-4698-89DB-6292D705EC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39EDDF-F5DE-4D43-9C6C-96C7BC7E3091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58012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FBEC99D-1A69-4208-A5C1-C473015F6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DEA925-0582-4798-B463-07B2735F4F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E35F4D5-AAE5-48DC-A156-8C15E50531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14D440-A3A1-44E3-B0D9-CE63EFE4105B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31753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BE75B09-EEF3-4984-8917-A7CFF233AF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C24B424-CD0B-4FEC-BCB6-5DB7EBC9B777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54702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222125-D7B0-4C29-A2F2-8D82224A88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47CFA-FACE-4085-A999-EA763F7D3C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CA59D-17AF-4A9C-85CF-379F3856D1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505D64-660D-4F52-AA89-941AFE388003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107737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021456-E404-4571-812D-336E74CFBC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7582D6-A426-4CF5-A295-FF6C2BB37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055BA1-9A74-45BE-89A9-7307006EB9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BE282-D9B7-43D6-9CCB-2CC3BFDFAEE2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4033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05EB5E-2EAD-4B0F-83BD-B4A7039ED5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8220DB-E7BA-447F-8DF1-3F6795ED21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290C1F-98CD-4A82-A8E8-A95B163AF7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D09227-1FEE-4AAA-B56C-AE99E099006A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11775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EED3C0-839F-4EAB-8713-DF4849B559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815FFD-9498-47D9-BEC4-62C940EA0B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D4D67E-85A5-4C4E-B96B-11D7B90DDE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526DB-B84C-4272-B5AA-508B81F189EE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798910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C19832C-598F-483C-9E19-4B0A366A5A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EE2E347-088F-4D28-9585-5BA25B547A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A33EA94-0EA1-46A9-AF03-F6F47F286B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A9CEE-47C6-4F78-BC56-0A01B7360D29}" type="slidenum">
              <a:rPr lang="zh-CN" altLang="en-US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75712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0D73F38-4F15-4284-997C-C4DD4137F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NL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ED06CA4-4599-4E75-88A6-171CFD1400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NL"/>
              <a:t>单击此处编辑母版文本样式</a:t>
            </a:r>
          </a:p>
          <a:p>
            <a:pPr lvl="1"/>
            <a:r>
              <a:rPr lang="zh-CN" altLang="en-NL"/>
              <a:t>第二级</a:t>
            </a:r>
          </a:p>
          <a:p>
            <a:pPr lvl="2"/>
            <a:r>
              <a:rPr lang="zh-CN" altLang="en-NL"/>
              <a:t>第三级</a:t>
            </a:r>
          </a:p>
          <a:p>
            <a:pPr lvl="3"/>
            <a:r>
              <a:rPr lang="zh-CN" altLang="en-NL"/>
              <a:t>第四级</a:t>
            </a:r>
          </a:p>
          <a:p>
            <a:pPr lvl="4"/>
            <a:r>
              <a:rPr lang="zh-CN" altLang="en-NL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31F509-F490-4FD3-9AD2-3288651EA26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January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033494C-57C3-4455-B478-48C45392F18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Fritz Hummel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C5DC56-8C2E-4B40-BC1D-74ACA279FD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E63071F3-1143-48C8-8F6B-6978092E6F13}" type="slidenum">
              <a:rPr lang="zh-CN" altLang="en-US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7" r:id="rId2"/>
    <p:sldLayoutId id="2147483678" r:id="rId3"/>
    <p:sldLayoutId id="2147483679" r:id="rId4"/>
    <p:sldLayoutId id="2147483680" r:id="rId5"/>
    <p:sldLayoutId id="2147483681" r:id="rId6"/>
    <p:sldLayoutId id="2147483688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Placeholder 4">
            <a:extLst>
              <a:ext uri="{FF2B5EF4-FFF2-40B4-BE49-F238E27FC236}">
                <a16:creationId xmlns:a16="http://schemas.microsoft.com/office/drawing/2014/main" id="{A3D0994D-753D-4B88-A122-73080EEA1F3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2204864"/>
            <a:ext cx="9144000" cy="1736725"/>
          </a:xfrm>
        </p:spPr>
        <p:txBody>
          <a:bodyPr lIns="0" tIns="45697" rIns="91395" bIns="45697" anchor="b">
            <a:spAutoFit/>
          </a:bodyPr>
          <a:lstStyle/>
          <a:p>
            <a:pPr marL="0" indent="0" algn="ctr" defTabSz="519113" eaLnBrk="1" hangingPunct="1">
              <a:buFontTx/>
              <a:buNone/>
            </a:pPr>
            <a:r>
              <a:rPr lang="en-US" altLang="en-US" sz="3600" b="1" dirty="0" err="1">
                <a:solidFill>
                  <a:srgbClr val="FF9900"/>
                </a:solidFill>
              </a:rPr>
              <a:t>食品原料收货标准</a:t>
            </a:r>
            <a:br>
              <a:rPr lang="en-US" altLang="en-NL" sz="3600" b="1" dirty="0">
                <a:solidFill>
                  <a:srgbClr val="FF9900"/>
                </a:solidFill>
              </a:rPr>
            </a:br>
            <a:br>
              <a:rPr lang="en-US" altLang="en-NL" sz="3600" b="1" dirty="0">
                <a:solidFill>
                  <a:srgbClr val="FF9900"/>
                </a:solidFill>
              </a:rPr>
            </a:br>
            <a:r>
              <a:rPr lang="en-US" altLang="en-NL" sz="3600" b="1" dirty="0">
                <a:solidFill>
                  <a:srgbClr val="FF9900"/>
                </a:solidFill>
              </a:rPr>
              <a:t>Food</a:t>
            </a:r>
            <a:r>
              <a:rPr lang="en-US" altLang="en-US" sz="3600" b="1" dirty="0">
                <a:solidFill>
                  <a:srgbClr val="FF9900"/>
                </a:solidFill>
              </a:rPr>
              <a:t> </a:t>
            </a:r>
            <a:r>
              <a:rPr lang="en-US" altLang="en-NL" sz="3600" b="1" dirty="0">
                <a:solidFill>
                  <a:srgbClr val="FF9900"/>
                </a:solidFill>
              </a:rPr>
              <a:t> Quality Receiving Standard</a:t>
            </a:r>
            <a:endParaRPr lang="fr-FR" altLang="en-US" sz="3600" b="1" dirty="0">
              <a:solidFill>
                <a:srgbClr val="FF9900"/>
              </a:solidFill>
            </a:endParaRPr>
          </a:p>
        </p:txBody>
      </p:sp>
      <p:sp>
        <p:nvSpPr>
          <p:cNvPr id="4102" name="Text Placeholder 6">
            <a:extLst>
              <a:ext uri="{FF2B5EF4-FFF2-40B4-BE49-F238E27FC236}">
                <a16:creationId xmlns:a16="http://schemas.microsoft.com/office/drawing/2014/main" id="{53E7BD66-610F-47E6-AEE0-9652BAAFD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163" y="5645150"/>
            <a:ext cx="356870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72000" rIns="72000" bIns="72000"/>
          <a:lstStyle>
            <a:lvl1pPr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fr-FR" altLang="en-US" sz="4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DSC01232">
            <a:extLst>
              <a:ext uri="{FF2B5EF4-FFF2-40B4-BE49-F238E27FC236}">
                <a16:creationId xmlns:a16="http://schemas.microsoft.com/office/drawing/2014/main" id="{A221AC5A-E217-4C5C-B13B-26E7CDBDE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29527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 descr="錝C01170(1)">
            <a:extLst>
              <a:ext uri="{FF2B5EF4-FFF2-40B4-BE49-F238E27FC236}">
                <a16:creationId xmlns:a16="http://schemas.microsoft.com/office/drawing/2014/main" id="{B3E81A64-193D-478A-B227-D1709195C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2881312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5">
            <a:extLst>
              <a:ext uri="{FF2B5EF4-FFF2-40B4-BE49-F238E27FC236}">
                <a16:creationId xmlns:a16="http://schemas.microsoft.com/office/drawing/2014/main" id="{D6FC9416-662D-4B52-8040-E003C5315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1341438"/>
            <a:ext cx="5414962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甘蓝：鲜嫩而有光泽，结球坚实，均匀 无破裂 不抽薹，无机械伤 ，球面干净，无枯烂叶。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Cabbage: Fresh, glossy, round and heavy, symmetry with no crack, no bolting, no mechanical damage, clean, no rotten leaves.</a:t>
            </a:r>
          </a:p>
          <a:p>
            <a:pPr eaLnBrk="1" hangingPunct="1"/>
            <a:r>
              <a:rPr lang="zh-CN" altLang="en-US" sz="1800"/>
              <a:t>      </a:t>
            </a:r>
            <a:endParaRPr lang="en-US" altLang="en-US" sz="1800"/>
          </a:p>
        </p:txBody>
      </p:sp>
      <p:sp>
        <p:nvSpPr>
          <p:cNvPr id="5125" name="Text Box 6">
            <a:extLst>
              <a:ext uri="{FF2B5EF4-FFF2-40B4-BE49-F238E27FC236}">
                <a16:creationId xmlns:a16="http://schemas.microsoft.com/office/drawing/2014/main" id="{FEA5AA95-BDCB-4EB4-9623-C5D00E76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75" y="598488"/>
            <a:ext cx="4762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5126" name="Text Box 7">
            <a:extLst>
              <a:ext uri="{FF2B5EF4-FFF2-40B4-BE49-F238E27FC236}">
                <a16:creationId xmlns:a16="http://schemas.microsoft.com/office/drawing/2014/main" id="{C933D055-5E16-410D-95CE-3EAE79250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4221163"/>
            <a:ext cx="55800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蜜豆：新鲜 外皮光滑 均匀 无破裂 无机械伤 无腐烂</a:t>
            </a:r>
          </a:p>
          <a:p>
            <a:pPr eaLnBrk="1" hangingPunct="1"/>
            <a:r>
              <a:rPr lang="zh-CN" altLang="en-US" sz="1800"/>
              <a:t>        </a:t>
            </a:r>
            <a:endParaRPr lang="en-US" altLang="en-NL" sz="1800"/>
          </a:p>
          <a:p>
            <a:pPr eaLnBrk="1" hangingPunct="1"/>
            <a:r>
              <a:rPr lang="en-US" altLang="en-NL" sz="1800"/>
              <a:t>Honey bean: Fresh, cortex glossy, symmetry, no mechanical damage, no rotten leaves</a:t>
            </a:r>
          </a:p>
        </p:txBody>
      </p:sp>
      <p:sp>
        <p:nvSpPr>
          <p:cNvPr id="5127" name="Text Box 8">
            <a:extLst>
              <a:ext uri="{FF2B5EF4-FFF2-40B4-BE49-F238E27FC236}">
                <a16:creationId xmlns:a16="http://schemas.microsoft.com/office/drawing/2014/main" id="{6A8837DF-2B5F-4AC8-A975-A004CC47D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Arial" panose="020B0604020202020204" pitchFamily="34" charset="0"/>
              </a:rPr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5128" name="Footer Placeholder 10">
            <a:extLst>
              <a:ext uri="{FF2B5EF4-FFF2-40B4-BE49-F238E27FC236}">
                <a16:creationId xmlns:a16="http://schemas.microsoft.com/office/drawing/2014/main" id="{C82FDC2F-F650-4C24-A3AC-761B230AD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SC01223">
            <a:extLst>
              <a:ext uri="{FF2B5EF4-FFF2-40B4-BE49-F238E27FC236}">
                <a16:creationId xmlns:a16="http://schemas.microsoft.com/office/drawing/2014/main" id="{D708AAD8-14C2-4779-80C0-E1CBAEEDF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81075"/>
            <a:ext cx="3168650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錝C01172(1)">
            <a:extLst>
              <a:ext uri="{FF2B5EF4-FFF2-40B4-BE49-F238E27FC236}">
                <a16:creationId xmlns:a16="http://schemas.microsoft.com/office/drawing/2014/main" id="{D2CCBFF4-1123-4026-A052-BE9BFAB00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84563"/>
            <a:ext cx="3241675" cy="239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4">
            <a:extLst>
              <a:ext uri="{FF2B5EF4-FFF2-40B4-BE49-F238E27FC236}">
                <a16:creationId xmlns:a16="http://schemas.microsoft.com/office/drawing/2014/main" id="{3CAD68CD-D881-4090-8192-D20B73006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1341438"/>
            <a:ext cx="489585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香菜：鲜 细嫩 干净 无烂叶 枯叶  绿色无损伤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Caraway: Fresh, delicate, clean, no rotten leaves, green and no damage.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9021D6AE-14AC-42A2-B987-4C03ED257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3941763"/>
            <a:ext cx="5256213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西芹：完整，去头 厚身 长度30厘米左右 新鲜 无机械伤 无泥。    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Celery:  Intact, thick and 30cm in length without leaves, fresh, no mechanical damage, no mud.</a:t>
            </a:r>
            <a:endParaRPr lang="zh-CN" altLang="en-US" sz="1800"/>
          </a:p>
          <a:p>
            <a:pPr eaLnBrk="1" hangingPunct="1"/>
            <a:endParaRPr lang="en-US" altLang="en-US" sz="1800"/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3D97BAAE-79C0-4D2D-A307-EA11C7BA9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Arial" panose="020B0604020202020204" pitchFamily="34" charset="0"/>
              </a:rPr>
              <a:t>蔬菜</a:t>
            </a:r>
            <a:r>
              <a:rPr lang="zh-CN" altLang="en-US" sz="2400">
                <a:latin typeface="Arial" panose="020B0604020202020204" pitchFamily="34" charset="0"/>
              </a:rPr>
              <a:t> </a:t>
            </a:r>
            <a:r>
              <a:rPr lang="en-US" altLang="en-NL" sz="2400" b="1"/>
              <a:t>Vegetable</a:t>
            </a:r>
          </a:p>
        </p:txBody>
      </p:sp>
      <p:sp>
        <p:nvSpPr>
          <p:cNvPr id="6151" name="Footer Placeholder 8">
            <a:extLst>
              <a:ext uri="{FF2B5EF4-FFF2-40B4-BE49-F238E27FC236}">
                <a16:creationId xmlns:a16="http://schemas.microsoft.com/office/drawing/2014/main" id="{A14E13FF-F3F8-4832-B3EB-FE0A4DEC2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SC01225">
            <a:extLst>
              <a:ext uri="{FF2B5EF4-FFF2-40B4-BE49-F238E27FC236}">
                <a16:creationId xmlns:a16="http://schemas.microsoft.com/office/drawing/2014/main" id="{53E075A6-429D-480A-9123-60489F174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31686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DSC01234">
            <a:extLst>
              <a:ext uri="{FF2B5EF4-FFF2-40B4-BE49-F238E27FC236}">
                <a16:creationId xmlns:a16="http://schemas.microsoft.com/office/drawing/2014/main" id="{56786E33-C115-4B45-AEC6-C2F3AEA7F1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860800"/>
            <a:ext cx="3097213" cy="2193925"/>
          </a:xfrm>
          <a:noFill/>
        </p:spPr>
      </p:pic>
      <p:sp>
        <p:nvSpPr>
          <p:cNvPr id="7172" name="Text Box 4">
            <a:extLst>
              <a:ext uri="{FF2B5EF4-FFF2-40B4-BE49-F238E27FC236}">
                <a16:creationId xmlns:a16="http://schemas.microsoft.com/office/drawing/2014/main" id="{16E8918A-EC51-422E-823A-2D7AF6C1C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221163"/>
            <a:ext cx="5435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苦瓜： 鲜嫩，无外皮伤 长度大约20-30厘米 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Balsam pear: Fresh and delicate, no cortex damage, about 20cm to 30 cm in length.</a:t>
            </a:r>
            <a:endParaRPr lang="en-US" altLang="en-US" sz="1800"/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615FB992-7868-49E1-8F3E-7F04E7407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1341438"/>
            <a:ext cx="52228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芦笋：新鲜 鲜嫩 外皮光滑 长度大约20厘米 无机械伤</a:t>
            </a:r>
            <a:r>
              <a:rPr lang="en-US" altLang="en-NL" sz="1800"/>
              <a:t> </a:t>
            </a:r>
            <a:r>
              <a:rPr lang="zh-CN" altLang="en-US" sz="1800"/>
              <a:t>直身  干净。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Asparagus: Fresh,  delicate, cortex glossy, 20cm in length, no mechanical damage, straight and clean.</a:t>
            </a:r>
            <a:endParaRPr lang="en-US" altLang="en-US" sz="1800"/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F1652FCE-73D0-4F96-9AA3-8EAB7967C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Arial" panose="020B0604020202020204" pitchFamily="34" charset="0"/>
              </a:rPr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7175" name="Footer Placeholder 8">
            <a:extLst>
              <a:ext uri="{FF2B5EF4-FFF2-40B4-BE49-F238E27FC236}">
                <a16:creationId xmlns:a16="http://schemas.microsoft.com/office/drawing/2014/main" id="{62DB85BC-09C3-44D8-8A22-7477F00D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錝C01178">
            <a:extLst>
              <a:ext uri="{FF2B5EF4-FFF2-40B4-BE49-F238E27FC236}">
                <a16:creationId xmlns:a16="http://schemas.microsoft.com/office/drawing/2014/main" id="{E5297F7D-FBB6-4958-8460-91D3E1D3385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311525" cy="2449513"/>
          </a:xfrm>
          <a:noFill/>
        </p:spPr>
      </p:pic>
      <p:pic>
        <p:nvPicPr>
          <p:cNvPr id="8195" name="Picture 3" descr="錝C01207">
            <a:extLst>
              <a:ext uri="{FF2B5EF4-FFF2-40B4-BE49-F238E27FC236}">
                <a16:creationId xmlns:a16="http://schemas.microsoft.com/office/drawing/2014/main" id="{BF2EA03D-46CF-4C10-9762-0B252759C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3384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4">
            <a:extLst>
              <a:ext uri="{FF2B5EF4-FFF2-40B4-BE49-F238E27FC236}">
                <a16:creationId xmlns:a16="http://schemas.microsoft.com/office/drawing/2014/main" id="{0069150B-E607-45B1-B84D-82CF72903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268413"/>
            <a:ext cx="525780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葱：长度大约30厘米 整齐  白色 去头 去尾 大小均匀 葱白多 无折断。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Scallion: 30cm in length, tidiness, white, without leaves and root, similar in size, more scallion stalk, no break off. </a:t>
            </a:r>
          </a:p>
          <a:p>
            <a:pPr eaLnBrk="1" hangingPunct="1"/>
            <a:endParaRPr lang="en-US" altLang="en-US" sz="1800"/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E9288CCE-6074-4B77-BED4-E94F5B4C6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076700"/>
            <a:ext cx="49625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芹菜：鲜嫩 无枯叶  长度大约40厘米 嫩绿色 无机械伤。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Celery: Fresh, delicate, no rotten leaves, 40cm in length , green, no mechanical damage. </a:t>
            </a:r>
            <a:endParaRPr lang="en-US" altLang="en-US" sz="1800"/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97832C05-37A9-44A0-A161-80BDF847E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63DD0-C638-45D5-9605-F3E269719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6D02442-03E2-4CD7-BA39-4E231CFF9329}" type="slidenum">
              <a:rPr lang="zh-CN" altLang="en-US" sz="1400">
                <a:latin typeface="Arial" panose="020B0604020202020204" pitchFamily="34" charset="0"/>
              </a:rPr>
              <a:pPr eaLnBrk="1" hangingPunct="1"/>
              <a:t>5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3238C0-51A6-46DD-86A3-E515FFD39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錝C01180">
            <a:extLst>
              <a:ext uri="{FF2B5EF4-FFF2-40B4-BE49-F238E27FC236}">
                <a16:creationId xmlns:a16="http://schemas.microsoft.com/office/drawing/2014/main" id="{D7B279D0-2462-4157-8D6B-997F241389D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3527425" cy="2376487"/>
          </a:xfrm>
          <a:noFill/>
        </p:spPr>
      </p:pic>
      <p:pic>
        <p:nvPicPr>
          <p:cNvPr id="9219" name="Picture 3" descr="錝C01181(1)">
            <a:extLst>
              <a:ext uri="{FF2B5EF4-FFF2-40B4-BE49-F238E27FC236}">
                <a16:creationId xmlns:a16="http://schemas.microsoft.com/office/drawing/2014/main" id="{129D10B3-92ED-4030-B2AE-6E57705A757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413" y="3717925"/>
            <a:ext cx="3455987" cy="2376488"/>
          </a:xfrm>
          <a:noFill/>
        </p:spPr>
      </p:pic>
      <p:sp>
        <p:nvSpPr>
          <p:cNvPr id="9220" name="Text Box 4">
            <a:extLst>
              <a:ext uri="{FF2B5EF4-FFF2-40B4-BE49-F238E27FC236}">
                <a16:creationId xmlns:a16="http://schemas.microsoft.com/office/drawing/2014/main" id="{631904A3-3AEB-407F-9C82-63D8FA390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484313"/>
            <a:ext cx="475138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茼蒿：鲜嫩 绿色 无烂叶 整齐 叶肉厚 绿色 去尾。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Crown daisy: Fresh, delicate, no rotten leaves, tidiness, thick, green, no root.</a:t>
            </a:r>
            <a:endParaRPr lang="en-US" altLang="en-US" sz="1800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F6B1C27F-BC65-4F8B-9261-1EB0711DF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88" y="3941763"/>
            <a:ext cx="46990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油麦菜：鲜嫩 叶片呈长披针型 色泽淡绿 质地嫩脆 无枯叶 无烂叶。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Naked oats: Fresh, long-lanceolate leaves, light green, delicate, no rotten leaves.</a:t>
            </a:r>
            <a:endParaRPr lang="en-US" altLang="en-US" sz="1800"/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F7D53607-7521-4146-BA11-871CC9301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7AEBFA-6CE6-46C1-A1DC-5057DCE7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4CCE69E-47A3-4EDC-81CD-B4391A70AF97}" type="slidenum">
              <a:rPr lang="zh-CN" altLang="en-US" sz="1400">
                <a:latin typeface="Arial" panose="020B0604020202020204" pitchFamily="34" charset="0"/>
              </a:rPr>
              <a:pPr eaLnBrk="1" hangingPunct="1"/>
              <a:t>6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29F49B3-1438-49D6-92A7-303D90E9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錝C01187(1)">
            <a:extLst>
              <a:ext uri="{FF2B5EF4-FFF2-40B4-BE49-F238E27FC236}">
                <a16:creationId xmlns:a16="http://schemas.microsoft.com/office/drawing/2014/main" id="{3527955A-A402-42E9-A69D-E0EB6C219AE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933825"/>
            <a:ext cx="3097212" cy="2214563"/>
          </a:xfrm>
          <a:noFill/>
        </p:spPr>
      </p:pic>
      <p:sp>
        <p:nvSpPr>
          <p:cNvPr id="10243" name="Text Box 3">
            <a:extLst>
              <a:ext uri="{FF2B5EF4-FFF2-40B4-BE49-F238E27FC236}">
                <a16:creationId xmlns:a16="http://schemas.microsoft.com/office/drawing/2014/main" id="{93716CEF-7988-405A-9F01-9AD970B13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4076700"/>
            <a:ext cx="5470525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豆角：鲜嫩 青色 长度30-40厘米左右 豆身长短 大小均匀 干净  无虫口 无机械伤 完整。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Long bean: Fresh, green, 30</a:t>
            </a:r>
            <a:r>
              <a:rPr lang="zh-CN" altLang="en-US" sz="1800"/>
              <a:t>-40</a:t>
            </a:r>
            <a:r>
              <a:rPr lang="en-US" altLang="en-NL" sz="1800"/>
              <a:t>cm in length, symmetry, clean, no damaged by worms, no mechanical damage, intact.</a:t>
            </a:r>
          </a:p>
          <a:p>
            <a:pPr eaLnBrk="1" hangingPunct="1"/>
            <a:r>
              <a:rPr lang="zh-CN" altLang="en-US" sz="1800"/>
              <a:t>        </a:t>
            </a:r>
            <a:endParaRPr lang="en-US" altLang="en-US" sz="1800"/>
          </a:p>
        </p:txBody>
      </p:sp>
      <p:pic>
        <p:nvPicPr>
          <p:cNvPr id="10244" name="Picture 4" descr="DSC01304">
            <a:extLst>
              <a:ext uri="{FF2B5EF4-FFF2-40B4-BE49-F238E27FC236}">
                <a16:creationId xmlns:a16="http://schemas.microsoft.com/office/drawing/2014/main" id="{84ADC30B-B33F-4B1F-998B-DF4D9785C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30353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>
            <a:extLst>
              <a:ext uri="{FF2B5EF4-FFF2-40B4-BE49-F238E27FC236}">
                <a16:creationId xmlns:a16="http://schemas.microsoft.com/office/drawing/2014/main" id="{CD0C2F01-9E0A-4DF9-B304-8249B6AE5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557338"/>
            <a:ext cx="5400675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荠菜：新鲜 鲜嫩 无枯叶烂叶 粗壮 叶大根粗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Shepherd’s purse: Fresh, delicate, no rotten leaves, thick,  big leaf and root.</a:t>
            </a:r>
            <a:r>
              <a:rPr lang="en-US" altLang="en-NL" sz="2000"/>
              <a:t> </a:t>
            </a:r>
            <a:endParaRPr lang="en-US" altLang="en-US" sz="2000"/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390A4160-0685-4BFE-A119-FF841273B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E83DC1-041F-4E56-B3FD-7A1B436CAE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9A08F15-1D13-48AC-A9AE-0BA22B5C0CAE}" type="slidenum">
              <a:rPr lang="zh-CN" altLang="en-US" sz="1400">
                <a:latin typeface="Arial" panose="020B0604020202020204" pitchFamily="34" charset="0"/>
              </a:rPr>
              <a:pPr eaLnBrk="1" hangingPunct="1"/>
              <a:t>7</a:t>
            </a:fld>
            <a:endParaRPr lang="en-US" altLang="en-NL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錝C01211(1)">
            <a:extLst>
              <a:ext uri="{FF2B5EF4-FFF2-40B4-BE49-F238E27FC236}">
                <a16:creationId xmlns:a16="http://schemas.microsoft.com/office/drawing/2014/main" id="{9ABFB7D5-4132-4EE7-941B-FCA26707F69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08050"/>
            <a:ext cx="3600450" cy="2424113"/>
          </a:xfrm>
          <a:noFill/>
        </p:spPr>
      </p:pic>
      <p:pic>
        <p:nvPicPr>
          <p:cNvPr id="11267" name="Picture 3" descr="錝C01194(1)">
            <a:extLst>
              <a:ext uri="{FF2B5EF4-FFF2-40B4-BE49-F238E27FC236}">
                <a16:creationId xmlns:a16="http://schemas.microsoft.com/office/drawing/2014/main" id="{74D38606-63D8-47D7-B8E6-66E3D80967E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716338"/>
            <a:ext cx="3600450" cy="2376487"/>
          </a:xfrm>
          <a:noFill/>
        </p:spPr>
      </p:pic>
      <p:sp>
        <p:nvSpPr>
          <p:cNvPr id="11268" name="Text Box 4">
            <a:extLst>
              <a:ext uri="{FF2B5EF4-FFF2-40B4-BE49-F238E27FC236}">
                <a16:creationId xmlns:a16="http://schemas.microsoft.com/office/drawing/2014/main" id="{E247D818-182B-4482-AAAF-70CE75EBD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268413"/>
            <a:ext cx="4681538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荷兰豆：新鲜 8厘米左右 完整绿色 无花点 无虫口  无机械伤 无腐烂。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Snow beam: fresh, 8cm, intact and green, no spot, no damaged by worms, no mechanical damaged, no rot.</a:t>
            </a:r>
            <a:endParaRPr lang="en-US" altLang="en-US" sz="1800"/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7FC5194C-1A83-415C-ACB7-3129AD56B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4076700"/>
            <a:ext cx="4443412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黄茭瓜：新鲜 大约20厘米 两头大小均匀 无机械伤 无腐烂。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Yellow</a:t>
            </a:r>
            <a:r>
              <a:rPr lang="zh-CN" altLang="en-US" sz="1800"/>
              <a:t> Zucchini</a:t>
            </a:r>
            <a:r>
              <a:rPr lang="en-US" altLang="en-NL" sz="1800"/>
              <a:t>: Fresh, 20cm, similar in size, no mechanical damage, no rot.</a:t>
            </a:r>
            <a:endParaRPr lang="en-US" altLang="en-US" sz="1800"/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3E8957DF-3D9F-437A-8A95-73E289DA5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07055-FB12-41E1-88AE-F30ED70ED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97C365F-3CDB-4EB5-8CBE-B9862EC8FA9A}" type="slidenum">
              <a:rPr lang="zh-CN" altLang="en-US" sz="1400">
                <a:latin typeface="Arial" panose="020B0604020202020204" pitchFamily="34" charset="0"/>
              </a:rPr>
              <a:pPr eaLnBrk="1" hangingPunct="1"/>
              <a:t>8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6B7BF68-9195-42F8-88C8-0A46C669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錝C01190(1)">
            <a:extLst>
              <a:ext uri="{FF2B5EF4-FFF2-40B4-BE49-F238E27FC236}">
                <a16:creationId xmlns:a16="http://schemas.microsoft.com/office/drawing/2014/main" id="{C6309788-DFFD-4EBC-A3B6-FD9E1046EEE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81075"/>
            <a:ext cx="3311525" cy="2376488"/>
          </a:xfrm>
          <a:noFill/>
        </p:spPr>
      </p:pic>
      <p:pic>
        <p:nvPicPr>
          <p:cNvPr id="12291" name="Picture 3" descr="錝C01183">
            <a:extLst>
              <a:ext uri="{FF2B5EF4-FFF2-40B4-BE49-F238E27FC236}">
                <a16:creationId xmlns:a16="http://schemas.microsoft.com/office/drawing/2014/main" id="{D5655466-D69D-402B-A70D-ED49E293E0C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44900"/>
            <a:ext cx="3457575" cy="2376488"/>
          </a:xfrm>
          <a:noFill/>
        </p:spPr>
      </p:pic>
      <p:sp>
        <p:nvSpPr>
          <p:cNvPr id="12292" name="Text Box 4">
            <a:extLst>
              <a:ext uri="{FF2B5EF4-FFF2-40B4-BE49-F238E27FC236}">
                <a16:creationId xmlns:a16="http://schemas.microsoft.com/office/drawing/2014/main" id="{D209560C-CCCE-4F3A-91C4-36696D307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1412875"/>
            <a:ext cx="519112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芥蓝：新鲜 长度大约15-20厘米 粗壮 没大叶 直身青绿色。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Cabbage mustard: Fresh, 15-20cm in length, thick, no big leaves, straight, green.</a:t>
            </a:r>
            <a:endParaRPr lang="en-US" altLang="en-US" sz="1800"/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A08F7FE4-2FB5-4ACE-8951-E66364B1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4076700"/>
            <a:ext cx="5113338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菜心：长度大约15-20厘米 完整 青绿色 完整 直身 有菜心 新鲜。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Flowering cabbage: 15-20cm in length, intact, green, straight, fresh.</a:t>
            </a:r>
            <a:endParaRPr lang="en-US" altLang="en-US" sz="1800"/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B29B0AC7-724C-4BB4-B1DB-08C23C61C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070884-E743-4598-B22E-14659112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16D236D-0207-4DB3-B3E9-EB93CF963E84}" type="slidenum">
              <a:rPr lang="zh-CN" altLang="en-US" sz="1400">
                <a:latin typeface="Arial" panose="020B0604020202020204" pitchFamily="34" charset="0"/>
              </a:rPr>
              <a:pPr eaLnBrk="1" hangingPunct="1"/>
              <a:t>9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8B91E1-6F55-44F4-8521-13BD481B6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錝C01182(1)">
            <a:extLst>
              <a:ext uri="{FF2B5EF4-FFF2-40B4-BE49-F238E27FC236}">
                <a16:creationId xmlns:a16="http://schemas.microsoft.com/office/drawing/2014/main" id="{E5BA2C18-3192-4C40-AB79-224E796D6A6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311525" cy="2449513"/>
          </a:xfrm>
          <a:noFill/>
        </p:spPr>
      </p:pic>
      <p:sp>
        <p:nvSpPr>
          <p:cNvPr id="13315" name="Text Box 3">
            <a:extLst>
              <a:ext uri="{FF2B5EF4-FFF2-40B4-BE49-F238E27FC236}">
                <a16:creationId xmlns:a16="http://schemas.microsoft.com/office/drawing/2014/main" id="{5C8A17AC-09D6-4505-9082-F070C6CD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1268413"/>
            <a:ext cx="511333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紫叶生菜：新鲜 叶片皱曲 无烂叶 无枯叶 干净 无机械伤。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Lettuce: Fresh, leaf blade with rugosities, no rotten leaves, clean, no mechanical damage.</a:t>
            </a:r>
            <a:endParaRPr lang="en-US" altLang="en-US" sz="1800"/>
          </a:p>
        </p:txBody>
      </p:sp>
      <p:pic>
        <p:nvPicPr>
          <p:cNvPr id="13316" name="Picture 4" descr="DSC01308">
            <a:extLst>
              <a:ext uri="{FF2B5EF4-FFF2-40B4-BE49-F238E27FC236}">
                <a16:creationId xmlns:a16="http://schemas.microsoft.com/office/drawing/2014/main" id="{015BFD39-AA36-4835-8BB2-FF93A5BD1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860800"/>
            <a:ext cx="331311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5">
            <a:extLst>
              <a:ext uri="{FF2B5EF4-FFF2-40B4-BE49-F238E27FC236}">
                <a16:creationId xmlns:a16="http://schemas.microsoft.com/office/drawing/2014/main" id="{751E12AC-E85F-44D3-9778-4259D5428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365625"/>
            <a:ext cx="504031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大叶生菜：新鲜 嫩绿色 无机械伤 无枯叶 无烂叶 叶片 皱曲。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Big Leaf</a:t>
            </a:r>
            <a:r>
              <a:rPr lang="zh-CN" altLang="en-US" sz="1800"/>
              <a:t>：</a:t>
            </a:r>
            <a:r>
              <a:rPr lang="en-US" altLang="en-NL" sz="1800"/>
              <a:t>Fresh</a:t>
            </a:r>
            <a:r>
              <a:rPr lang="zh-CN" altLang="en-US" sz="1800"/>
              <a:t>， </a:t>
            </a:r>
            <a:r>
              <a:rPr lang="en-US" altLang="en-NL" sz="1800"/>
              <a:t>light green</a:t>
            </a:r>
            <a:r>
              <a:rPr lang="zh-CN" altLang="en-US" sz="1800"/>
              <a:t>， </a:t>
            </a:r>
            <a:r>
              <a:rPr lang="en-US" altLang="en-NL" sz="1800"/>
              <a:t>no mechanical damage, no rotten leaves. 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D9596974-1C89-4ADF-8997-3D5724AB2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83E1F2-1E24-45F6-84E9-26E3526D6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2B9D670-36F2-4728-BC83-C29A792FF5DE}" type="slidenum">
              <a:rPr lang="zh-CN" altLang="en-US" sz="1400">
                <a:latin typeface="Arial" panose="020B0604020202020204" pitchFamily="34" charset="0"/>
              </a:rPr>
              <a:pPr eaLnBrk="1" hangingPunct="1"/>
              <a:t>10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B6922D1-A50F-4C7D-9CA5-A3FA5CAF1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SC01251">
            <a:extLst>
              <a:ext uri="{FF2B5EF4-FFF2-40B4-BE49-F238E27FC236}">
                <a16:creationId xmlns:a16="http://schemas.microsoft.com/office/drawing/2014/main" id="{A5BEAEEA-84F6-4230-861E-5AECD238807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573463"/>
            <a:ext cx="3455987" cy="2597150"/>
          </a:xfrm>
          <a:noFill/>
        </p:spPr>
      </p:pic>
      <p:sp>
        <p:nvSpPr>
          <p:cNvPr id="14339" name="Text Box 3">
            <a:extLst>
              <a:ext uri="{FF2B5EF4-FFF2-40B4-BE49-F238E27FC236}">
                <a16:creationId xmlns:a16="http://schemas.microsoft.com/office/drawing/2014/main" id="{B30198B7-02B3-4B8E-8622-E5A076B9A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4005263"/>
            <a:ext cx="500062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青圆椒：外观新鲜 厚实明亮 肉厚 果肉有弹性 四小棱肉厚 无腐烂。无破损。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Bell pepper: fresh and glossy, thick and bright, pulp bouncy, no rot, no damage.</a:t>
            </a:r>
            <a:endParaRPr lang="en-US" altLang="en-US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CABE1327-1E7D-44E8-97AC-B7791A2A7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pic>
        <p:nvPicPr>
          <p:cNvPr id="14341" name="Picture 5" descr="錝C01189(1)">
            <a:extLst>
              <a:ext uri="{FF2B5EF4-FFF2-40B4-BE49-F238E27FC236}">
                <a16:creationId xmlns:a16="http://schemas.microsoft.com/office/drawing/2014/main" id="{85FFE07A-94BB-4123-9977-53872A67E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69950"/>
            <a:ext cx="33845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6">
            <a:extLst>
              <a:ext uri="{FF2B5EF4-FFF2-40B4-BE49-F238E27FC236}">
                <a16:creationId xmlns:a16="http://schemas.microsoft.com/office/drawing/2014/main" id="{AB0A1B53-4A06-4A33-8670-CCB901EBD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6675" y="1196975"/>
            <a:ext cx="52673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菜椒：鲜嫩 表面光滑 亮丽 果实厚实 果肉有弹性 四小棱肉厚  无腐烂 无机械伤。 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Green pepper: fresh, smooth surface, glossy, thick, bouncy core, no rot, no mechanical damage.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30473A-4543-4314-8F7D-40F95C47A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21AF758-DFCE-4E9F-9615-5A9C1A4C1E11}" type="slidenum">
              <a:rPr lang="zh-CN" altLang="en-US" sz="1400">
                <a:latin typeface="Arial" panose="020B0604020202020204" pitchFamily="34" charset="0"/>
              </a:rPr>
              <a:pPr eaLnBrk="1" hangingPunct="1"/>
              <a:t>11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E7728A4-C217-4E9C-80E1-1E9DF39FA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SC01252">
            <a:extLst>
              <a:ext uri="{FF2B5EF4-FFF2-40B4-BE49-F238E27FC236}">
                <a16:creationId xmlns:a16="http://schemas.microsoft.com/office/drawing/2014/main" id="{D5BB48DB-13A1-4987-A997-F13C8C4A546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08050"/>
            <a:ext cx="3238500" cy="2381250"/>
          </a:xfrm>
          <a:noFill/>
        </p:spPr>
      </p:pic>
      <p:pic>
        <p:nvPicPr>
          <p:cNvPr id="15363" name="Picture 3" descr="DSC01253">
            <a:extLst>
              <a:ext uri="{FF2B5EF4-FFF2-40B4-BE49-F238E27FC236}">
                <a16:creationId xmlns:a16="http://schemas.microsoft.com/office/drawing/2014/main" id="{0B4F8775-5A3D-4BA7-AE36-17244A5640F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573463"/>
            <a:ext cx="3308350" cy="2524125"/>
          </a:xfrm>
          <a:noFill/>
        </p:spPr>
      </p:pic>
      <p:sp>
        <p:nvSpPr>
          <p:cNvPr id="15364" name="Text Box 4">
            <a:extLst>
              <a:ext uri="{FF2B5EF4-FFF2-40B4-BE49-F238E27FC236}">
                <a16:creationId xmlns:a16="http://schemas.microsoft.com/office/drawing/2014/main" id="{C786A94D-2E04-4FF4-8363-B84703A5A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3933825"/>
            <a:ext cx="5113338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红尖椒：长20厘米， 表面光滑 红色 无腐烂 直身 大小均匀 无破损。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Red chilly: 20cm in length, smooth in surface, red, no rot, straight, symmetry, no damage.</a:t>
            </a:r>
            <a:endParaRPr lang="en-US" altLang="en-US" sz="1800"/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9C32441F-C7B4-469B-818D-1171D8092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1196975"/>
            <a:ext cx="5005388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绿尖椒 ：长20厘米 表面光滑 绿色 无腐烂 直身 大小均匀，无破损。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Green chilly: 20cm in length, smooth in surface, green, no rot, straight, symmetry, no damage.</a:t>
            </a:r>
            <a:endParaRPr lang="en-US" altLang="en-US" sz="1800"/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8E07734D-618A-4294-8D9F-05B62A02B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BEA6-A04A-414E-8998-5EDCC892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9B7D18C-8B75-497A-93DA-16247F1238F5}" type="slidenum">
              <a:rPr lang="zh-CN" altLang="en-US" sz="1400">
                <a:latin typeface="Arial" panose="020B0604020202020204" pitchFamily="34" charset="0"/>
              </a:rPr>
              <a:pPr eaLnBrk="1" hangingPunct="1"/>
              <a:t>12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AC25668-66B5-40FD-A96C-4AFB16178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SC01231">
            <a:extLst>
              <a:ext uri="{FF2B5EF4-FFF2-40B4-BE49-F238E27FC236}">
                <a16:creationId xmlns:a16="http://schemas.microsoft.com/office/drawing/2014/main" id="{98133916-7F75-4BEA-BBC5-C3AC7D8822A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529012" cy="2697163"/>
          </a:xfrm>
          <a:noFill/>
        </p:spPr>
      </p:pic>
      <p:sp>
        <p:nvSpPr>
          <p:cNvPr id="16387" name="Text Box 3">
            <a:extLst>
              <a:ext uri="{FF2B5EF4-FFF2-40B4-BE49-F238E27FC236}">
                <a16:creationId xmlns:a16="http://schemas.microsoft.com/office/drawing/2014/main" id="{F8D2EEF9-EFCA-4543-A517-817741CA9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050" y="1268413"/>
            <a:ext cx="5314950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红尖椒：10-15厘米左右 光滑 红色 无腐烂 直身 大小均匀完整。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Red chilly: 10</a:t>
            </a:r>
            <a:r>
              <a:rPr lang="zh-CN" altLang="en-US" sz="1800"/>
              <a:t>-15</a:t>
            </a:r>
            <a:r>
              <a:rPr lang="en-US" altLang="en-NL" sz="1800"/>
              <a:t>cm in length, smooth, red, no tot, straight, symmetry and intact.</a:t>
            </a:r>
          </a:p>
          <a:p>
            <a:pPr eaLnBrk="1" hangingPunct="1"/>
            <a:r>
              <a:rPr lang="zh-CN" altLang="en-US" sz="1800"/>
              <a:t>         </a:t>
            </a:r>
          </a:p>
          <a:p>
            <a:pPr eaLnBrk="1" hangingPunct="1"/>
            <a:r>
              <a:rPr lang="zh-CN" altLang="en-US" sz="1800"/>
              <a:t>       </a:t>
            </a:r>
            <a:endParaRPr lang="en-US" altLang="en-US" sz="1800"/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A1AF6349-C141-488E-9F5B-D13331F0F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550" y="6921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F02FED94-6E0F-43CB-B53A-280D494D4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pic>
        <p:nvPicPr>
          <p:cNvPr id="16390" name="Picture 6" descr="DSC01260">
            <a:extLst>
              <a:ext uri="{FF2B5EF4-FFF2-40B4-BE49-F238E27FC236}">
                <a16:creationId xmlns:a16="http://schemas.microsoft.com/office/drawing/2014/main" id="{3285A98D-7EEB-4F25-AE3F-72F0019B3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913188"/>
            <a:ext cx="3529012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Text Box 7">
            <a:extLst>
              <a:ext uri="{FF2B5EF4-FFF2-40B4-BE49-F238E27FC236}">
                <a16:creationId xmlns:a16="http://schemas.microsoft.com/office/drawing/2014/main" id="{7BEA1DB3-D9A1-4DAF-B70E-54A6A3650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4221163"/>
            <a:ext cx="4856162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>
                <a:latin typeface="Arial" panose="020B0604020202020204" pitchFamily="34" charset="0"/>
              </a:rPr>
              <a:t>土豆：完整 表面光滑 颜色暗黄色 无发芽 无泥土 大小均匀 无机械伤 无腐烂。 </a:t>
            </a:r>
          </a:p>
          <a:p>
            <a:pPr eaLnBrk="1" hangingPunct="1"/>
            <a:endParaRPr lang="en-US" altLang="en-NL" sz="180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NL" sz="1800">
                <a:latin typeface="Arial" panose="020B0604020202020204" pitchFamily="34" charset="0"/>
              </a:rPr>
              <a:t>Potato: intact, smooth surface, dark yellow, no sprout, no mud, similar in size, no mechanical damage, no rot.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6FED2B5-E7AA-4FDF-9A03-86856279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08063CA-D284-48DB-8CB7-6AB28224BE05}" type="slidenum">
              <a:rPr lang="zh-CN" altLang="en-US" sz="1400">
                <a:latin typeface="Arial" panose="020B0604020202020204" pitchFamily="34" charset="0"/>
              </a:rPr>
              <a:pPr eaLnBrk="1" hangingPunct="1"/>
              <a:t>13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CA641F5-F072-4E6E-8538-3EF8982B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錝C01174">
            <a:extLst>
              <a:ext uri="{FF2B5EF4-FFF2-40B4-BE49-F238E27FC236}">
                <a16:creationId xmlns:a16="http://schemas.microsoft.com/office/drawing/2014/main" id="{7217B4E7-37DC-4346-8075-4E49C1EFDD5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263900" cy="2447925"/>
          </a:xfrm>
          <a:noFill/>
        </p:spPr>
      </p:pic>
      <p:pic>
        <p:nvPicPr>
          <p:cNvPr id="17411" name="Picture 3" descr="錝C01171">
            <a:extLst>
              <a:ext uri="{FF2B5EF4-FFF2-40B4-BE49-F238E27FC236}">
                <a16:creationId xmlns:a16="http://schemas.microsoft.com/office/drawing/2014/main" id="{302365E4-23F8-4657-92EE-D5DD22BF473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16338"/>
            <a:ext cx="3311525" cy="2484437"/>
          </a:xfrm>
          <a:noFill/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F394089D-FDC7-4478-9908-E3F666332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836613"/>
            <a:ext cx="5006975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山药：圆柱形 长20-50厘米 直径2-6厘米 表面 黄白色或淡黄色 质坚实 不易折断 断面白色不变色 直身均匀。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Chinese yam: Cylindrical, 20 to 50cm in length, 2 to 6cm in diameter, yellow or light yellow surface,  hard, not easy for break off,  section in white color and no discolor, straight and symmetry.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E555DD2C-3EF9-4858-B54E-2DF36D0B7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4149725"/>
            <a:ext cx="5111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红薯： 大小均匀 无外伤 无破裂 无发芽 无泥土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Sweet potato: Symmetry, no damage, no fracture, no sprout, no mud.</a:t>
            </a:r>
            <a:r>
              <a:rPr lang="zh-CN" altLang="en-US" sz="1800"/>
              <a:t> </a:t>
            </a:r>
            <a:endParaRPr lang="en-US" altLang="en-NL" sz="1800"/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57BB7EFF-C8E4-4EE6-A04A-85932BD80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CB7462-F739-4F6C-8B70-EE88B5D6A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90FDEBC-EE78-4C18-8135-F2EE3BDA12F4}" type="slidenum">
              <a:rPr lang="zh-CN" altLang="en-US" sz="1400">
                <a:latin typeface="Arial" panose="020B0604020202020204" pitchFamily="34" charset="0"/>
              </a:rPr>
              <a:pPr eaLnBrk="1" hangingPunct="1"/>
              <a:t>14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DA9297A-EDFE-4D7C-AD30-4D8283886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錝C01191(1)">
            <a:extLst>
              <a:ext uri="{FF2B5EF4-FFF2-40B4-BE49-F238E27FC236}">
                <a16:creationId xmlns:a16="http://schemas.microsoft.com/office/drawing/2014/main" id="{67826C78-FBB9-4C97-BF18-FB4AF21B2BF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313112" cy="2339975"/>
          </a:xfrm>
          <a:noFill/>
        </p:spPr>
      </p:pic>
      <p:sp>
        <p:nvSpPr>
          <p:cNvPr id="18435" name="Text Box 3">
            <a:extLst>
              <a:ext uri="{FF2B5EF4-FFF2-40B4-BE49-F238E27FC236}">
                <a16:creationId xmlns:a16="http://schemas.microsoft.com/office/drawing/2014/main" id="{A39CA55F-51F2-49A6-9225-634C442AA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196975"/>
            <a:ext cx="51498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紫薯：皮色紫黑 肉色紫 薯型长纺锤型薯皮光滑鲜艳 无机械伤 新鲜 无发芽。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Purple potato:  dark purple and smooth surface, purple core, no mechanical damage, fresh and no sprout.</a:t>
            </a:r>
            <a:endParaRPr lang="en-US" altLang="en-US" sz="1800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F295C4AB-98B3-4EB1-B048-18C020E41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644900"/>
            <a:ext cx="3095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18437" name="Picture 5" descr="DSC01312">
            <a:extLst>
              <a:ext uri="{FF2B5EF4-FFF2-40B4-BE49-F238E27FC236}">
                <a16:creationId xmlns:a16="http://schemas.microsoft.com/office/drawing/2014/main" id="{15703D2B-8F7F-466D-ADE3-0C848DFFF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3313112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6">
            <a:extLst>
              <a:ext uri="{FF2B5EF4-FFF2-40B4-BE49-F238E27FC236}">
                <a16:creationId xmlns:a16="http://schemas.microsoft.com/office/drawing/2014/main" id="{B4801181-E1D8-4E65-9FA4-7CCF611BC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076700"/>
            <a:ext cx="5040312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马踏湖藕：新鲜 无机械损伤</a:t>
            </a:r>
            <a:r>
              <a:rPr lang="en-US" altLang="en-NL" sz="1800"/>
              <a:t> </a:t>
            </a:r>
            <a:r>
              <a:rPr lang="zh-CN" altLang="en-US" sz="1800"/>
              <a:t>无药水浸湿 无保鲜剂 直身 切开后藕孔大小均匀。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Lotus root: Fresh, no mechanical damage, no chemistry potion and antistaling agent.</a:t>
            </a:r>
            <a:endParaRPr lang="zh-CN" altLang="en-US" sz="1800"/>
          </a:p>
          <a:p>
            <a:pPr eaLnBrk="1" hangingPunct="1"/>
            <a:endParaRPr lang="en-US" altLang="en-US" sz="1800"/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58F134CE-1686-4244-AF2A-5F42226AB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Arial" panose="020B0604020202020204" pitchFamily="34" charset="0"/>
              </a:rPr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20710B-3642-4339-A320-8D8E56C0F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40F683F-9E6A-4ED1-9F96-5C73E29E00D8}" type="slidenum">
              <a:rPr lang="zh-CN" altLang="en-US" sz="1400">
                <a:latin typeface="Arial" panose="020B0604020202020204" pitchFamily="34" charset="0"/>
              </a:rPr>
              <a:pPr eaLnBrk="1" hangingPunct="1"/>
              <a:t>15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39AEA1D-C0A8-4278-A076-27B33D17C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SC01258">
            <a:extLst>
              <a:ext uri="{FF2B5EF4-FFF2-40B4-BE49-F238E27FC236}">
                <a16:creationId xmlns:a16="http://schemas.microsoft.com/office/drawing/2014/main" id="{1AF90C45-C678-4EC2-BEAB-E7FE9B075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3455987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>
            <a:extLst>
              <a:ext uri="{FF2B5EF4-FFF2-40B4-BE49-F238E27FC236}">
                <a16:creationId xmlns:a16="http://schemas.microsoft.com/office/drawing/2014/main" id="{010A2A65-4DD6-4E7A-A05B-30DF5A682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125538"/>
            <a:ext cx="4897437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香菇：菌盖直径5-12厘米 呈扁平型 表面黄色 浅褐色 至肉色 边缘有污白色毛状或絮状鳞片 菌肉白色  厚实。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Mushroom: 5-12cm in cap length, flat, yellow and sandy beige, edge with white fur or flocculent scale, white core, thick.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6E08C045-BF54-4516-89F1-8B592EBE0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9900" y="3663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pic>
        <p:nvPicPr>
          <p:cNvPr id="19461" name="Picture 5" descr="DSC01305">
            <a:extLst>
              <a:ext uri="{FF2B5EF4-FFF2-40B4-BE49-F238E27FC236}">
                <a16:creationId xmlns:a16="http://schemas.microsoft.com/office/drawing/2014/main" id="{B98D82C7-6777-4D23-AABA-CF895532D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644900"/>
            <a:ext cx="3417887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6">
            <a:extLst>
              <a:ext uri="{FF2B5EF4-FFF2-40B4-BE49-F238E27FC236}">
                <a16:creationId xmlns:a16="http://schemas.microsoft.com/office/drawing/2014/main" id="{F4806306-7AA3-4F75-885B-888476C01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4149725"/>
            <a:ext cx="49688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/>
              <a:t>红丁萝卜：新鲜 大小均匀 无破损 带青叶 无泥。</a:t>
            </a:r>
          </a:p>
          <a:p>
            <a:pPr eaLnBrk="1" hangingPunct="1"/>
            <a:endParaRPr lang="en-US" altLang="en-NL" sz="2000"/>
          </a:p>
          <a:p>
            <a:pPr eaLnBrk="1" hangingPunct="1"/>
            <a:r>
              <a:rPr lang="en-US" altLang="en-NL" sz="2000"/>
              <a:t>Radish: Fresh, symmetry, no damage, green leaf, no mud.</a:t>
            </a:r>
            <a:endParaRPr lang="en-US" altLang="en-US" sz="2000"/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624373F2-3CF7-4138-9113-4D4203169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635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19464" name="Footer Placeholder 9">
            <a:extLst>
              <a:ext uri="{FF2B5EF4-FFF2-40B4-BE49-F238E27FC236}">
                <a16:creationId xmlns:a16="http://schemas.microsoft.com/office/drawing/2014/main" id="{EC93583D-18F2-469D-B737-86BF4B170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SC01265">
            <a:extLst>
              <a:ext uri="{FF2B5EF4-FFF2-40B4-BE49-F238E27FC236}">
                <a16:creationId xmlns:a16="http://schemas.microsoft.com/office/drawing/2014/main" id="{D333848D-89EB-474C-A43D-0D0D95446C6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457575" cy="2592388"/>
          </a:xfrm>
          <a:noFill/>
        </p:spPr>
      </p:pic>
      <p:pic>
        <p:nvPicPr>
          <p:cNvPr id="20483" name="Picture 3" descr="DSC01267">
            <a:extLst>
              <a:ext uri="{FF2B5EF4-FFF2-40B4-BE49-F238E27FC236}">
                <a16:creationId xmlns:a16="http://schemas.microsoft.com/office/drawing/2014/main" id="{5639DE43-222C-4345-BC80-8BC964AA925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17925"/>
            <a:ext cx="3455987" cy="2449513"/>
          </a:xfrm>
          <a:noFill/>
        </p:spPr>
      </p:pic>
      <p:sp>
        <p:nvSpPr>
          <p:cNvPr id="20484" name="Text Box 4">
            <a:extLst>
              <a:ext uri="{FF2B5EF4-FFF2-40B4-BE49-F238E27FC236}">
                <a16:creationId xmlns:a16="http://schemas.microsoft.com/office/drawing/2014/main" id="{4E746D59-8FA1-452C-8C8E-B01406667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268413"/>
            <a:ext cx="4830762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南瓜：果型大 重量 4-8公斤 外皮光滑 果实坚而 硬实  无机械伤 无腐烂。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Pumpkin: big, 4-8kg weight, smooth, thick, no mechanical damage, no rot.</a:t>
            </a:r>
            <a:endParaRPr lang="en-US" altLang="en-US" sz="1800"/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2CE0B165-111E-430D-A3E5-ABB74E132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076700"/>
            <a:ext cx="48260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球形生菜：鲜嫩 干净 外皮光滑 绿色 无机械伤 无烂叶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Round lettuce: fresh and smooth, clean, delicate, green, no mechanical damage, no rotten leaves.</a:t>
            </a:r>
            <a:endParaRPr lang="en-US" altLang="en-US" sz="1800"/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865CFB79-DB3D-4F2A-B6D7-A2A961863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82748F-9F8C-4F06-90C0-BF536E7CC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7BAE41C-C9FB-4A4A-89A6-412F07F12A4F}" type="slidenum">
              <a:rPr lang="zh-CN" altLang="en-US" sz="1400">
                <a:latin typeface="Arial" panose="020B0604020202020204" pitchFamily="34" charset="0"/>
              </a:rPr>
              <a:pPr eaLnBrk="1" hangingPunct="1"/>
              <a:t>17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2C752D8-D251-4755-AE51-277799A3D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SC01256">
            <a:extLst>
              <a:ext uri="{FF2B5EF4-FFF2-40B4-BE49-F238E27FC236}">
                <a16:creationId xmlns:a16="http://schemas.microsoft.com/office/drawing/2014/main" id="{D21F5A9D-6FF3-4DF3-8A8C-C13C26977630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860800"/>
            <a:ext cx="3457575" cy="2305050"/>
          </a:xfrm>
          <a:noFill/>
        </p:spPr>
      </p:pic>
      <p:sp>
        <p:nvSpPr>
          <p:cNvPr id="21507" name="Text Box 3">
            <a:extLst>
              <a:ext uri="{FF2B5EF4-FFF2-40B4-BE49-F238E27FC236}">
                <a16:creationId xmlns:a16="http://schemas.microsoft.com/office/drawing/2014/main" id="{6CB1DF6A-31C7-46B8-BC89-4F338DFC6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4041775"/>
            <a:ext cx="52927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胡萝卜：长20厘米左右 表面光滑 没泡水 没起白身 粗壮 干身 无泥土。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Carrot: 20cm in length, smooth surface, dry, thick, no mud. </a:t>
            </a:r>
          </a:p>
          <a:p>
            <a:pPr eaLnBrk="1" hangingPunct="1"/>
            <a:r>
              <a:rPr lang="zh-CN" altLang="en-US" sz="1800"/>
              <a:t>         </a:t>
            </a:r>
            <a:endParaRPr lang="en-US" altLang="en-US" sz="1800"/>
          </a:p>
        </p:txBody>
      </p:sp>
      <p:pic>
        <p:nvPicPr>
          <p:cNvPr id="21508" name="Picture 4" descr="DSC01255">
            <a:extLst>
              <a:ext uri="{FF2B5EF4-FFF2-40B4-BE49-F238E27FC236}">
                <a16:creationId xmlns:a16="http://schemas.microsoft.com/office/drawing/2014/main" id="{7AF34C4C-A785-4E9F-8F68-43C5042E6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3529013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5">
            <a:extLst>
              <a:ext uri="{FF2B5EF4-FFF2-40B4-BE49-F238E27FC236}">
                <a16:creationId xmlns:a16="http://schemas.microsoft.com/office/drawing/2014/main" id="{CAC699AF-AB7B-4267-80C9-20E48DC66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341438"/>
            <a:ext cx="46863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番茄：颜色粉红 浑圆 表面有白色的小点点，稍软 蒂的部位要有淡淡的青色 无外伤。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Tomato: pink, round, small white spot in surface, slightly soft, cyan in base, no damage.</a:t>
            </a:r>
            <a:endParaRPr lang="en-US" altLang="en-US" sz="1800"/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E7919383-6FDE-4BBA-AAD9-5D9B43383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21511" name="Footer Placeholder 8">
            <a:extLst>
              <a:ext uri="{FF2B5EF4-FFF2-40B4-BE49-F238E27FC236}">
                <a16:creationId xmlns:a16="http://schemas.microsoft.com/office/drawing/2014/main" id="{992550D5-3317-4C66-A2FC-7C08F6ACF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SC01247">
            <a:extLst>
              <a:ext uri="{FF2B5EF4-FFF2-40B4-BE49-F238E27FC236}">
                <a16:creationId xmlns:a16="http://schemas.microsoft.com/office/drawing/2014/main" id="{125238A0-3A94-4554-9D96-D3610D0B6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3744912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DSC01248">
            <a:extLst>
              <a:ext uri="{FF2B5EF4-FFF2-40B4-BE49-F238E27FC236}">
                <a16:creationId xmlns:a16="http://schemas.microsoft.com/office/drawing/2014/main" id="{E7666A56-B279-4CC7-AD26-955B03F87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0438"/>
            <a:ext cx="374491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4">
            <a:extLst>
              <a:ext uri="{FF2B5EF4-FFF2-40B4-BE49-F238E27FC236}">
                <a16:creationId xmlns:a16="http://schemas.microsoft.com/office/drawing/2014/main" id="{EC7AB6AA-39B7-43B8-A3A9-FDC37B8D4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1268413"/>
            <a:ext cx="469582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黄瓜：外观嫩绿色 鲜嫩 果面平滑或具棱 瘤 刺 果实黄白色，直身 无破损 无腐烂。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Cucumber: light green in surface, fresh, smooth or with stab, yellow-white core, no damage and rot.</a:t>
            </a:r>
            <a:endParaRPr lang="en-US" altLang="en-US" sz="1800"/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8CE26862-769B-4FE7-AD70-97758A662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860800"/>
            <a:ext cx="4824413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西葫芦：瓜短柱形 浅绿色 果实肉质嫩 外观鲜嫩 无腐烂 表皮光亮 无破损 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Cucurbita pepo L. :  short and cylindrical, light green, delicate core, no rot, smooth, no damage.</a:t>
            </a:r>
            <a:endParaRPr lang="en-US" altLang="en-US" sz="1800"/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3D434C5F-459A-4AA1-8D47-10BC1E68A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22535" name="Footer Placeholder 8">
            <a:extLst>
              <a:ext uri="{FF2B5EF4-FFF2-40B4-BE49-F238E27FC236}">
                <a16:creationId xmlns:a16="http://schemas.microsoft.com/office/drawing/2014/main" id="{5AFCF467-0B4C-48FC-A031-85C06F6EE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31BDAB9D-82A1-4D02-BAB4-B0ADD3DBA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052513"/>
            <a:ext cx="467995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洋葱：外观完整 灰白色 大小均匀 去皮，扁球形 卵圆形及纺锤形，直径6-12厘米，无腐烂 ，无破损 表面干净。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Onion: intact, incanus,  symmetry, no peel, spheroidicity or fusiform, 6 to 12cm in diameter, no rot and clean.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6F5E6B51-B0DC-49B1-A764-6EE6A8B95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4076700"/>
            <a:ext cx="47212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菜花：色白 新鲜 无腐烂 无机械伤   表面干净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Cauliflower: white,, fresh, no rot, no mechanical damage, clean.</a:t>
            </a:r>
            <a:endParaRPr lang="en-US" altLang="en-US" sz="1800"/>
          </a:p>
        </p:txBody>
      </p:sp>
      <p:pic>
        <p:nvPicPr>
          <p:cNvPr id="23556" name="Picture 4" descr="DSC01309">
            <a:extLst>
              <a:ext uri="{FF2B5EF4-FFF2-40B4-BE49-F238E27FC236}">
                <a16:creationId xmlns:a16="http://schemas.microsoft.com/office/drawing/2014/main" id="{41E43738-6008-40AB-8852-F6DC10AF4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690938"/>
            <a:ext cx="3455987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5">
            <a:extLst>
              <a:ext uri="{FF2B5EF4-FFF2-40B4-BE49-F238E27FC236}">
                <a16:creationId xmlns:a16="http://schemas.microsoft.com/office/drawing/2014/main" id="{E582AEEC-0028-4087-9BF2-05C5112E9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pic>
        <p:nvPicPr>
          <p:cNvPr id="23558" name="Picture 6" descr="DSC01329">
            <a:extLst>
              <a:ext uri="{FF2B5EF4-FFF2-40B4-BE49-F238E27FC236}">
                <a16:creationId xmlns:a16="http://schemas.microsoft.com/office/drawing/2014/main" id="{7BE3DE10-2674-4BC4-9F2E-56B32B2CF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3529012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E1A88B-8E4F-4B85-976A-3B7F4893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74197A7-548D-4485-B745-5A8EF4415F9C}" type="slidenum">
              <a:rPr lang="zh-CN" altLang="en-US" sz="1400">
                <a:latin typeface="Arial" panose="020B0604020202020204" pitchFamily="34" charset="0"/>
              </a:rPr>
              <a:pPr eaLnBrk="1" hangingPunct="1"/>
              <a:t>20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7F3AFE-595C-4926-8B8E-215308BF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SC01263">
            <a:extLst>
              <a:ext uri="{FF2B5EF4-FFF2-40B4-BE49-F238E27FC236}">
                <a16:creationId xmlns:a16="http://schemas.microsoft.com/office/drawing/2014/main" id="{ECC7B6AD-3710-4C17-B748-AAD1B870B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3529012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DSC01264">
            <a:extLst>
              <a:ext uri="{FF2B5EF4-FFF2-40B4-BE49-F238E27FC236}">
                <a16:creationId xmlns:a16="http://schemas.microsoft.com/office/drawing/2014/main" id="{05E4A22F-A93C-495D-B3F1-6DDB4F138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89363"/>
            <a:ext cx="3600450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4">
            <a:extLst>
              <a:ext uri="{FF2B5EF4-FFF2-40B4-BE49-F238E27FC236}">
                <a16:creationId xmlns:a16="http://schemas.microsoft.com/office/drawing/2014/main" id="{E0132223-DEAF-4977-A0FC-0F451FA12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1341438"/>
            <a:ext cx="481012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茄子：果型均匀 新鲜 无裂口 无腐烂 无绣皮 无斑点 颜色乌暗 完整 长度20-25厘米左右。 </a:t>
            </a:r>
          </a:p>
          <a:p>
            <a:pPr eaLnBrk="1" hangingPunct="1"/>
            <a:r>
              <a:rPr lang="zh-CN" altLang="en-US" sz="1800"/>
              <a:t>     </a:t>
            </a:r>
          </a:p>
          <a:p>
            <a:pPr eaLnBrk="1" hangingPunct="1"/>
            <a:r>
              <a:rPr lang="en-US" altLang="en-NL" sz="1800"/>
              <a:t>Eggplant: symmetry, fresh, no cleft, no rot, no spot, dark color, intact, 20</a:t>
            </a:r>
            <a:r>
              <a:rPr lang="zh-CN" altLang="en-US" sz="1800"/>
              <a:t>-25</a:t>
            </a:r>
            <a:r>
              <a:rPr lang="en-US" altLang="en-NL" sz="1800"/>
              <a:t>cm in length.</a:t>
            </a:r>
            <a:endParaRPr lang="en-US" altLang="en-US" sz="1800"/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352B658A-8DC7-45C6-A377-B722B030E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3933825"/>
            <a:ext cx="45370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小南瓜：新鲜 无机械伤 无腐烂大小适中 表皮 光滑。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Little pumpkin: fresh, no mechanical damage, no rot, good size, smooth surface.</a:t>
            </a:r>
            <a:endParaRPr lang="en-US" altLang="en-US" sz="1800"/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DD9CDE54-D9D9-4BE8-A467-B6C438BA7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8306C1-06F0-4BE2-8535-7B0212FA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6BEE1A-FFA4-4376-B709-93D1FEE9E40C}" type="slidenum">
              <a:rPr lang="zh-CN" altLang="en-US" sz="1400">
                <a:latin typeface="Arial" panose="020B0604020202020204" pitchFamily="34" charset="0"/>
              </a:rPr>
              <a:pPr eaLnBrk="1" hangingPunct="1"/>
              <a:t>21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9F22909-95E1-441D-9FE7-D4F5F126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SC01311">
            <a:extLst>
              <a:ext uri="{FF2B5EF4-FFF2-40B4-BE49-F238E27FC236}">
                <a16:creationId xmlns:a16="http://schemas.microsoft.com/office/drawing/2014/main" id="{3527067B-B6E7-45CD-83DA-95F006BD3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34194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DSC01307">
            <a:extLst>
              <a:ext uri="{FF2B5EF4-FFF2-40B4-BE49-F238E27FC236}">
                <a16:creationId xmlns:a16="http://schemas.microsoft.com/office/drawing/2014/main" id="{322EEA04-B1AD-4DC9-B3A5-F341F5289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644900"/>
            <a:ext cx="3455987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>
            <a:extLst>
              <a:ext uri="{FF2B5EF4-FFF2-40B4-BE49-F238E27FC236}">
                <a16:creationId xmlns:a16="http://schemas.microsoft.com/office/drawing/2014/main" id="{EE3D84DA-807B-4ED0-85CA-011B912E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1484313"/>
            <a:ext cx="50419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芸豆：新鲜 长度大约15-20厘米左右 绿色 鲜嫩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Kidney bean: Fresh, 15</a:t>
            </a:r>
            <a:r>
              <a:rPr lang="zh-CN" altLang="en-US" sz="1800"/>
              <a:t>-20</a:t>
            </a:r>
            <a:r>
              <a:rPr lang="en-US" altLang="en-NL" sz="1800"/>
              <a:t>cm in length, green, delicate.</a:t>
            </a:r>
            <a:endParaRPr lang="en-US" altLang="en-US"/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FFB37624-0B96-420D-8761-3B678E087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076700"/>
            <a:ext cx="5113337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菠菜：新鲜 绿色 长度大约25-30厘米 无泥 无机械伤。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Spinach: Fresh, green, 25-30cm in length, no mud, no mechanical damage.</a:t>
            </a:r>
            <a:endParaRPr lang="en-US" altLang="en-NL"/>
          </a:p>
        </p:txBody>
      </p:sp>
      <p:sp>
        <p:nvSpPr>
          <p:cNvPr id="25606" name="Text Box 6">
            <a:extLst>
              <a:ext uri="{FF2B5EF4-FFF2-40B4-BE49-F238E27FC236}">
                <a16:creationId xmlns:a16="http://schemas.microsoft.com/office/drawing/2014/main" id="{8CC3A293-7302-4388-A33F-EF81941D1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25607" name="Footer Placeholder 8">
            <a:extLst>
              <a:ext uri="{FF2B5EF4-FFF2-40B4-BE49-F238E27FC236}">
                <a16:creationId xmlns:a16="http://schemas.microsoft.com/office/drawing/2014/main" id="{8CC33826-07C8-43FA-96EE-9443DFD56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SC01310">
            <a:extLst>
              <a:ext uri="{FF2B5EF4-FFF2-40B4-BE49-F238E27FC236}">
                <a16:creationId xmlns:a16="http://schemas.microsoft.com/office/drawing/2014/main" id="{48174AE3-1EAC-4865-8EA3-92FAC905A4E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3240088" cy="2303462"/>
          </a:xfrm>
          <a:noFill/>
        </p:spPr>
      </p:pic>
      <p:pic>
        <p:nvPicPr>
          <p:cNvPr id="26627" name="Picture 3" descr="DSC01314">
            <a:extLst>
              <a:ext uri="{FF2B5EF4-FFF2-40B4-BE49-F238E27FC236}">
                <a16:creationId xmlns:a16="http://schemas.microsoft.com/office/drawing/2014/main" id="{C9FF42C6-18A2-4F62-B37A-4CAA55CE176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811588"/>
            <a:ext cx="3313113" cy="2209800"/>
          </a:xfrm>
          <a:noFill/>
        </p:spPr>
      </p:pic>
      <p:sp>
        <p:nvSpPr>
          <p:cNvPr id="26628" name="Text Box 4">
            <a:extLst>
              <a:ext uri="{FF2B5EF4-FFF2-40B4-BE49-F238E27FC236}">
                <a16:creationId xmlns:a16="http://schemas.microsoft.com/office/drawing/2014/main" id="{1F867E31-449E-4A0B-AA7D-BADB52A56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557338"/>
            <a:ext cx="532923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西兰花</a:t>
            </a:r>
            <a:r>
              <a:rPr lang="en-US" altLang="en-NL" sz="1800"/>
              <a:t>: </a:t>
            </a:r>
            <a:r>
              <a:rPr lang="zh-CN" altLang="en-US" sz="1800"/>
              <a:t>新鲜 无虫 无枯黄 去根 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Broccoli: Fresh, no worm, no rotten and flag leaves, no root.</a:t>
            </a:r>
            <a:endParaRPr lang="en-US" altLang="en-US"/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49CAD702-FBCC-4DE4-827B-70E5F4A15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292600"/>
            <a:ext cx="4933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油菜：新鲜 无机械伤 无泥 无枯黄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Rape: Fresh, no mechanical damage, no mud, no rotten and flag leaves.</a:t>
            </a:r>
            <a:endParaRPr lang="en-US" altLang="en-US" sz="1800"/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CC5A9FF1-160B-4A9F-893B-B94CAFFEA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4069CC-2C77-419D-BC3E-6338D614C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9BD08BD-9DDB-4F74-80F1-C02EA19F5FE4}" type="slidenum">
              <a:rPr lang="zh-CN" altLang="en-US" sz="1400">
                <a:latin typeface="Arial" panose="020B0604020202020204" pitchFamily="34" charset="0"/>
              </a:rPr>
              <a:pPr eaLnBrk="1" hangingPunct="1"/>
              <a:t>23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7B56A2D-2D62-4BCF-99DF-F72E0793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SC01313">
            <a:extLst>
              <a:ext uri="{FF2B5EF4-FFF2-40B4-BE49-F238E27FC236}">
                <a16:creationId xmlns:a16="http://schemas.microsoft.com/office/drawing/2014/main" id="{00534EB4-EBED-418C-B447-D5E34374129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3348038" cy="2455862"/>
          </a:xfrm>
        </p:spPr>
      </p:pic>
      <p:sp>
        <p:nvSpPr>
          <p:cNvPr id="27651" name="Text Box 3">
            <a:extLst>
              <a:ext uri="{FF2B5EF4-FFF2-40B4-BE49-F238E27FC236}">
                <a16:creationId xmlns:a16="http://schemas.microsoft.com/office/drawing/2014/main" id="{1E5B5F1A-7C61-4708-925A-9661C1CF8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1412875"/>
            <a:ext cx="511333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细香葱：新鲜 细长 干净 无泥  无机械伤 无冰水注入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Chive: Fresh, long and thin, clean, no mud, no mechanical damage, no ice water within.</a:t>
            </a:r>
            <a:endParaRPr lang="en-US" altLang="en-US"/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155B6196-C12D-4D62-9325-9F91EF4C8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4437063"/>
            <a:ext cx="451643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芋头：无泥 无发芽 外表干净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Taro: no mud, no sprout, clean surface.</a:t>
            </a:r>
            <a:endParaRPr lang="en-US" altLang="en-US"/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B7117B31-3E98-4A02-98D7-B9DD02756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pic>
        <p:nvPicPr>
          <p:cNvPr id="27654" name="Picture 6" descr="DSC01330">
            <a:extLst>
              <a:ext uri="{FF2B5EF4-FFF2-40B4-BE49-F238E27FC236}">
                <a16:creationId xmlns:a16="http://schemas.microsoft.com/office/drawing/2014/main" id="{78659B64-5221-43AC-9BA2-87B3CCC4A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789363"/>
            <a:ext cx="3311525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66CC4E-3C0E-420F-9A0F-3F3633324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E067D39-D2C5-4969-A6EF-37E68534D538}" type="slidenum">
              <a:rPr lang="zh-CN" altLang="en-US" sz="1400">
                <a:latin typeface="Arial" panose="020B0604020202020204" pitchFamily="34" charset="0"/>
              </a:rPr>
              <a:pPr eaLnBrk="1" hangingPunct="1"/>
              <a:t>24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A2FEEA6-1D3E-4AF2-A683-D859C9D4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錝C01193(1)">
            <a:extLst>
              <a:ext uri="{FF2B5EF4-FFF2-40B4-BE49-F238E27FC236}">
                <a16:creationId xmlns:a16="http://schemas.microsoft.com/office/drawing/2014/main" id="{9AE63320-B7C3-428E-B00F-580E1308B51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3384550" cy="2449512"/>
          </a:xfrm>
          <a:noFill/>
        </p:spPr>
      </p:pic>
      <p:pic>
        <p:nvPicPr>
          <p:cNvPr id="28675" name="Picture 3" descr="錝C01176">
            <a:extLst>
              <a:ext uri="{FF2B5EF4-FFF2-40B4-BE49-F238E27FC236}">
                <a16:creationId xmlns:a16="http://schemas.microsoft.com/office/drawing/2014/main" id="{2547B613-53ED-4861-BA37-0982840CC15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4005263"/>
            <a:ext cx="3384550" cy="2162175"/>
          </a:xfrm>
          <a:noFill/>
        </p:spPr>
      </p:pic>
      <p:sp>
        <p:nvSpPr>
          <p:cNvPr id="28676" name="Text Box 4">
            <a:extLst>
              <a:ext uri="{FF2B5EF4-FFF2-40B4-BE49-F238E27FC236}">
                <a16:creationId xmlns:a16="http://schemas.microsoft.com/office/drawing/2014/main" id="{B268A7E1-7881-4921-BD49-D6372D723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196975"/>
            <a:ext cx="5014912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青萝卜：新鲜 粗壮 圆柱形 长20-30厘米 表面光滑 断面不糠水分大。无泥土 无机械伤。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Green turnip: Fresh, thick, Cylindrical, 20-30cm in length, smooth in surface, no hollowing  in section and fully with juice, no mud, no mechanical damage.</a:t>
            </a:r>
            <a:endParaRPr lang="en-US" altLang="en-US" sz="1800"/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7BB62C46-7369-407D-A40B-3DFBC3291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365625"/>
            <a:ext cx="4810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鲜粉皮：新鲜  整块 无破损 无异味。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Sheet jelly: fresh, intact, no damage, no bed smell.</a:t>
            </a:r>
            <a:endParaRPr lang="en-US" altLang="en-US" sz="1800"/>
          </a:p>
        </p:txBody>
      </p:sp>
      <p:sp>
        <p:nvSpPr>
          <p:cNvPr id="28678" name="Text Box 6">
            <a:extLst>
              <a:ext uri="{FF2B5EF4-FFF2-40B4-BE49-F238E27FC236}">
                <a16:creationId xmlns:a16="http://schemas.microsoft.com/office/drawing/2014/main" id="{58930B2E-988B-4B0D-92AD-01881A047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906B06-62DA-4DF9-A4F6-77BAE2CF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DF1D5A9-9375-47B6-8BE5-9B6A2AF08D57}" type="slidenum">
              <a:rPr lang="zh-CN" altLang="en-US" sz="1400">
                <a:latin typeface="Arial" panose="020B0604020202020204" pitchFamily="34" charset="0"/>
              </a:rPr>
              <a:pPr eaLnBrk="1" hangingPunct="1"/>
              <a:t>25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B5D82E-FB17-4FD8-9A42-636625622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錝C01175(1)">
            <a:extLst>
              <a:ext uri="{FF2B5EF4-FFF2-40B4-BE49-F238E27FC236}">
                <a16:creationId xmlns:a16="http://schemas.microsoft.com/office/drawing/2014/main" id="{2584F79E-8B1A-498A-9AC8-D56C13583EA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81075"/>
            <a:ext cx="3611563" cy="2233613"/>
          </a:xfrm>
          <a:noFill/>
        </p:spPr>
      </p:pic>
      <p:pic>
        <p:nvPicPr>
          <p:cNvPr id="29699" name="Picture 3" descr="錝C01177(1)">
            <a:extLst>
              <a:ext uri="{FF2B5EF4-FFF2-40B4-BE49-F238E27FC236}">
                <a16:creationId xmlns:a16="http://schemas.microsoft.com/office/drawing/2014/main" id="{86DE7FD5-F611-470E-93CF-E5689DB6918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716338"/>
            <a:ext cx="3600450" cy="2378075"/>
          </a:xfrm>
          <a:noFill/>
        </p:spPr>
      </p:pic>
      <p:sp>
        <p:nvSpPr>
          <p:cNvPr id="29700" name="Text Box 4">
            <a:extLst>
              <a:ext uri="{FF2B5EF4-FFF2-40B4-BE49-F238E27FC236}">
                <a16:creationId xmlns:a16="http://schemas.microsoft.com/office/drawing/2014/main" id="{CA0F504B-E008-4D43-BFB9-C47AD5135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412875"/>
            <a:ext cx="4697413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蒜瓣：新鲜 无破损  光滑 白色 粗壮 去皮。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Garlic clove: Fresh, no damage, glossy, white, thick, no peel.</a:t>
            </a:r>
            <a:endParaRPr lang="en-US" altLang="en-US" sz="1800"/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09E86AED-6B5D-4777-8F6B-20A2050C4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292600"/>
            <a:ext cx="4752975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豆腐：新鲜 无异味 坚实 不易碎  完整。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Bean curd: fresh, no bad smell, solid, not easy to break off, intact.</a:t>
            </a:r>
            <a:endParaRPr lang="en-US" altLang="en-US" sz="1800"/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CD5DB0E3-1696-4458-912D-2A5E5C3D2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蔬菜 </a:t>
            </a:r>
            <a:r>
              <a:rPr lang="en-US" altLang="en-NL" sz="2400" b="1"/>
              <a:t>Vegetable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C1E59A-F3E2-4371-8A65-099DE3541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B6E0916-C1A0-4421-A9DD-0586440FAF29}" type="slidenum">
              <a:rPr lang="zh-CN" altLang="en-US" sz="1400">
                <a:latin typeface="Arial" panose="020B0604020202020204" pitchFamily="34" charset="0"/>
              </a:rPr>
              <a:pPr eaLnBrk="1" hangingPunct="1"/>
              <a:t>26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9D6CE53-4774-48F9-BE50-585986DC5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錝C01214">
            <a:extLst>
              <a:ext uri="{FF2B5EF4-FFF2-40B4-BE49-F238E27FC236}">
                <a16:creationId xmlns:a16="http://schemas.microsoft.com/office/drawing/2014/main" id="{CC1B8F3D-743E-458D-A207-3E09D207C11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600450" cy="2374900"/>
          </a:xfrm>
          <a:noFill/>
        </p:spPr>
      </p:pic>
      <p:pic>
        <p:nvPicPr>
          <p:cNvPr id="30723" name="Picture 3" descr="DSC01242">
            <a:extLst>
              <a:ext uri="{FF2B5EF4-FFF2-40B4-BE49-F238E27FC236}">
                <a16:creationId xmlns:a16="http://schemas.microsoft.com/office/drawing/2014/main" id="{67FC41AE-35A6-49D0-BC91-7DBCFDDB0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3502025"/>
            <a:ext cx="359886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4">
            <a:extLst>
              <a:ext uri="{FF2B5EF4-FFF2-40B4-BE49-F238E27FC236}">
                <a16:creationId xmlns:a16="http://schemas.microsoft.com/office/drawing/2014/main" id="{AF68058E-1258-4853-B368-E94203FE2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196975"/>
            <a:ext cx="4638675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西瓜：外皮光滑绿色 无子 果肉大红  无坏瓤 无破损 新鲜，无腐烂。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Watermelon: smooth surface, green, no seed, bright red pulp, no damage, fresh, not rot.</a:t>
            </a:r>
          </a:p>
          <a:p>
            <a:pPr eaLnBrk="1" hangingPunct="1"/>
            <a:endParaRPr lang="en-US" altLang="en-US" sz="1800"/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F9059C78-393C-4E07-A65C-5B1460918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005263"/>
            <a:ext cx="453548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大白甜瓜：外皮光滑白皮 无机械伤 无腐烂。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Big white muskmelon: smooth surface and White skin, no decay and mechanical injury</a:t>
            </a:r>
            <a:endParaRPr lang="en-US" altLang="en-US" sz="1800"/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4BE1A83C-2F2C-4F13-8409-B2B20579A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229C92-7675-4F85-9019-9C8181D6E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76E2C62-FD02-486A-9946-FC0E252B6A63}" type="slidenum">
              <a:rPr lang="zh-CN" altLang="en-US" sz="1400">
                <a:latin typeface="Arial" panose="020B0604020202020204" pitchFamily="34" charset="0"/>
              </a:rPr>
              <a:pPr eaLnBrk="1" hangingPunct="1"/>
              <a:t>27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AF8349-F19D-4160-8E2C-B0EED7B64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錝C01216">
            <a:extLst>
              <a:ext uri="{FF2B5EF4-FFF2-40B4-BE49-F238E27FC236}">
                <a16:creationId xmlns:a16="http://schemas.microsoft.com/office/drawing/2014/main" id="{88F51AD2-4931-4A3D-861D-5C8DB3086C8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816350" cy="2635250"/>
          </a:xfrm>
          <a:noFill/>
        </p:spPr>
      </p:pic>
      <p:pic>
        <p:nvPicPr>
          <p:cNvPr id="31747" name="Picture 3" descr="錝C01219(1)">
            <a:extLst>
              <a:ext uri="{FF2B5EF4-FFF2-40B4-BE49-F238E27FC236}">
                <a16:creationId xmlns:a16="http://schemas.microsoft.com/office/drawing/2014/main" id="{32EEFF1D-F540-4194-8E16-02B2DB71055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44900"/>
            <a:ext cx="3816350" cy="2597150"/>
          </a:xfrm>
          <a:noFill/>
        </p:spPr>
      </p:pic>
      <p:sp>
        <p:nvSpPr>
          <p:cNvPr id="31748" name="Text Box 4">
            <a:extLst>
              <a:ext uri="{FF2B5EF4-FFF2-40B4-BE49-F238E27FC236}">
                <a16:creationId xmlns:a16="http://schemas.microsoft.com/office/drawing/2014/main" id="{F90F3AAD-8C7E-47EA-B1E8-69D8F0BAE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1125538"/>
            <a:ext cx="468153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红提：颜色呈深红色 无烂粒 果型一致 大小 均匀 无散粒 皮薄。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Red grape: dark red, no injury grain, </a:t>
            </a:r>
          </a:p>
          <a:p>
            <a:pPr eaLnBrk="1" hangingPunct="1"/>
            <a:r>
              <a:rPr lang="en-US" altLang="en-NL" sz="1800"/>
              <a:t>similar size, without scattered grain,</a:t>
            </a:r>
          </a:p>
          <a:p>
            <a:pPr eaLnBrk="1" hangingPunct="1"/>
            <a:r>
              <a:rPr lang="en-US" altLang="en-NL" sz="1800"/>
              <a:t> thin skin</a:t>
            </a:r>
            <a:endParaRPr lang="en-US" altLang="en-US" sz="1800"/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F70DCAA0-60E1-494B-AE7D-B89EF8E6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3860800"/>
            <a:ext cx="4751387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进口橙子：外皮光滑 ，颜色 橙黄色 果皮                 不易剥离 中心柱充实。表皮没斑点，皮薄，尺寸90-100MM。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Import oranges: smooth skin, orange color, Not easy to strip, fully central column. No spots, thin skin, </a:t>
            </a:r>
            <a:r>
              <a:rPr lang="zh-CN" altLang="en-US" sz="1800"/>
              <a:t>90-100MM </a:t>
            </a:r>
            <a:r>
              <a:rPr lang="en-US" altLang="en-NL" sz="1800"/>
              <a:t>size</a:t>
            </a:r>
            <a:endParaRPr lang="en-US" altLang="en-US" sz="1800"/>
          </a:p>
        </p:txBody>
      </p:sp>
      <p:sp>
        <p:nvSpPr>
          <p:cNvPr id="31750" name="Text Box 6">
            <a:extLst>
              <a:ext uri="{FF2B5EF4-FFF2-40B4-BE49-F238E27FC236}">
                <a16:creationId xmlns:a16="http://schemas.microsoft.com/office/drawing/2014/main" id="{4BC1332D-405F-4343-B6B8-C76ADF065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E9FF07-445C-49CA-BF60-46D0852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C902E20-6509-4516-AA8D-8ECB17B72F79}" type="slidenum">
              <a:rPr lang="zh-CN" altLang="en-US" sz="1400">
                <a:latin typeface="Arial" panose="020B0604020202020204" pitchFamily="34" charset="0"/>
              </a:rPr>
              <a:pPr eaLnBrk="1" hangingPunct="1"/>
              <a:t>28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2BD9960-01B7-4E7F-B532-DED35CD57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錝C01218(1)">
            <a:extLst>
              <a:ext uri="{FF2B5EF4-FFF2-40B4-BE49-F238E27FC236}">
                <a16:creationId xmlns:a16="http://schemas.microsoft.com/office/drawing/2014/main" id="{874E2139-123F-4705-97CE-7E1DFC9EF09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81075"/>
            <a:ext cx="3529013" cy="2376488"/>
          </a:xfrm>
          <a:noFill/>
        </p:spPr>
      </p:pic>
      <p:pic>
        <p:nvPicPr>
          <p:cNvPr id="32771" name="Picture 3" descr="錝C01217(1)">
            <a:extLst>
              <a:ext uri="{FF2B5EF4-FFF2-40B4-BE49-F238E27FC236}">
                <a16:creationId xmlns:a16="http://schemas.microsoft.com/office/drawing/2014/main" id="{C1C4AF8B-40AB-41DF-838A-729B896FFF4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16338"/>
            <a:ext cx="3673475" cy="2592387"/>
          </a:xfrm>
          <a:noFill/>
        </p:spPr>
      </p:pic>
      <p:sp>
        <p:nvSpPr>
          <p:cNvPr id="32772" name="Text Box 4">
            <a:extLst>
              <a:ext uri="{FF2B5EF4-FFF2-40B4-BE49-F238E27FC236}">
                <a16:creationId xmlns:a16="http://schemas.microsoft.com/office/drawing/2014/main" id="{2C0A7DAE-5DEF-435A-8627-231328639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196975"/>
            <a:ext cx="4941887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柠檬：外皮光滑 黄色 果实卵圆形 新鲜 无破损腐烂。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Lemon: smooth surface, yellow, round carpogone, fresh, no damage and decay</a:t>
            </a:r>
            <a:endParaRPr lang="en-US" altLang="en-US" sz="1800"/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17C755C1-E37A-4BB4-8E7E-F721A1C71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005263"/>
            <a:ext cx="4710113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猕猴桃：新鲜 蒂处是嫩绿色 整体软硬一致，不能局部有软点，无腐烂，椭圆形 深褐色。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Kiwi: fresh, pedicel is peak green,  consistent hard of the whole one, no soft points of parts, no decay, oval shape and brown color</a:t>
            </a:r>
            <a:endParaRPr lang="en-US" altLang="en-US" sz="1800"/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id="{92AE0A52-01D9-4A93-87E8-7219BB0F1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713C5F-75BC-4677-A4CD-661B5E0B1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D9DCDE7-3D87-48F0-80BE-E0FAF6C38745}" type="slidenum">
              <a:rPr lang="zh-CN" altLang="en-US" sz="1400">
                <a:latin typeface="Arial" panose="020B0604020202020204" pitchFamily="34" charset="0"/>
              </a:rPr>
              <a:pPr eaLnBrk="1" hangingPunct="1"/>
              <a:t>29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D117702-E665-4C24-BF9C-8DB888C79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SC01228">
            <a:extLst>
              <a:ext uri="{FF2B5EF4-FFF2-40B4-BE49-F238E27FC236}">
                <a16:creationId xmlns:a16="http://schemas.microsoft.com/office/drawing/2014/main" id="{7A6B481B-8F37-4BBC-9024-8601C773394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240087" cy="2520950"/>
          </a:xfrm>
          <a:noFill/>
        </p:spPr>
      </p:pic>
      <p:pic>
        <p:nvPicPr>
          <p:cNvPr id="33795" name="Picture 3" descr="DSC01222">
            <a:extLst>
              <a:ext uri="{FF2B5EF4-FFF2-40B4-BE49-F238E27FC236}">
                <a16:creationId xmlns:a16="http://schemas.microsoft.com/office/drawing/2014/main" id="{3AEEB28A-300B-4EFA-843B-6DA5F293A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3646488"/>
            <a:ext cx="3238500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4">
            <a:extLst>
              <a:ext uri="{FF2B5EF4-FFF2-40B4-BE49-F238E27FC236}">
                <a16:creationId xmlns:a16="http://schemas.microsoft.com/office/drawing/2014/main" id="{ED521BE9-60B8-4A35-A782-5BC3E19CD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3933825"/>
            <a:ext cx="536575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库尔勒香梨： 皮薄肉厚 汁多味甜 果型 倒卵或纺锤型果重约160G左右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Korla fragrant pear: thin skin, thick meat, filling and sweet juice, fruit model, spindle shape, about 160g</a:t>
            </a:r>
          </a:p>
          <a:p>
            <a:pPr eaLnBrk="1" hangingPunct="1"/>
            <a:endParaRPr lang="en-US" altLang="en-US" sz="1800"/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D17AC2CD-F5FC-45CB-8AC4-2FDF22BD6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1484313"/>
            <a:ext cx="5222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小甜瓜：外皮光滑 皮白色  新鲜 无机械伤 无腐烂。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Small muskmelon: smooth surface, white skin, fresh, no mechanical damage and decay</a:t>
            </a:r>
            <a:endParaRPr lang="en-US" altLang="en-US" sz="1800"/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4862665B-C4AD-49D3-AE93-D5D0E3BF0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42C0BF-116F-4A6C-90CF-A7466A036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57C2397-AF4B-4791-90FE-DEB48814C839}" type="slidenum">
              <a:rPr lang="zh-CN" altLang="en-US" sz="1400">
                <a:latin typeface="Arial" panose="020B0604020202020204" pitchFamily="34" charset="0"/>
              </a:rPr>
              <a:pPr eaLnBrk="1" hangingPunct="1"/>
              <a:t>30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F705DE4-3909-4B95-9D8B-032522E9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SC01230">
            <a:extLst>
              <a:ext uri="{FF2B5EF4-FFF2-40B4-BE49-F238E27FC236}">
                <a16:creationId xmlns:a16="http://schemas.microsoft.com/office/drawing/2014/main" id="{F987F251-BD0A-43F8-8D51-AA6C7B442F3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384550" cy="2376488"/>
          </a:xfrm>
          <a:noFill/>
        </p:spPr>
      </p:pic>
      <p:pic>
        <p:nvPicPr>
          <p:cNvPr id="34819" name="Picture 3" descr="DSC01227">
            <a:extLst>
              <a:ext uri="{FF2B5EF4-FFF2-40B4-BE49-F238E27FC236}">
                <a16:creationId xmlns:a16="http://schemas.microsoft.com/office/drawing/2014/main" id="{43B1BD26-B026-44F9-9E43-667645A624A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44900"/>
            <a:ext cx="3313112" cy="2592388"/>
          </a:xfrm>
          <a:noFill/>
        </p:spPr>
      </p:pic>
      <p:sp>
        <p:nvSpPr>
          <p:cNvPr id="34820" name="Text Box 4">
            <a:extLst>
              <a:ext uri="{FF2B5EF4-FFF2-40B4-BE49-F238E27FC236}">
                <a16:creationId xmlns:a16="http://schemas.microsoft.com/office/drawing/2014/main" id="{E53B9866-B677-46F8-BCED-7879E04A4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268413"/>
            <a:ext cx="49879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蟠桃：果实新鲜 果型扁圆 无破损 无腐烂 表皮无斑点。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Flat peach: Fresh fruit, flat type without damage and decay, no spots of skin</a:t>
            </a:r>
          </a:p>
          <a:p>
            <a:pPr eaLnBrk="1" hangingPunct="1"/>
            <a:endParaRPr lang="en-US" altLang="en-US" sz="1800"/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77750A41-992F-45C1-90DC-D8732FCA6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3933825"/>
            <a:ext cx="4757738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油桃：表皮无毛而光滑 发亮 颜色鲜艳，肉质脆 果实新鲜，无外伤 无腐烂。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Nectarine: glabrous and smooth skin, bright color, Crisp and fresh fruit, no decay and trauma</a:t>
            </a:r>
          </a:p>
          <a:p>
            <a:pPr eaLnBrk="1" hangingPunct="1"/>
            <a:r>
              <a:rPr lang="en-US" altLang="en-NL" sz="1800"/>
              <a:t>  </a:t>
            </a:r>
            <a:endParaRPr lang="en-US" altLang="en-US" sz="1800"/>
          </a:p>
          <a:p>
            <a:pPr eaLnBrk="1" hangingPunct="1"/>
            <a:endParaRPr lang="en-US" altLang="en-US" sz="1800"/>
          </a:p>
        </p:txBody>
      </p:sp>
      <p:sp>
        <p:nvSpPr>
          <p:cNvPr id="34822" name="Text Box 6">
            <a:extLst>
              <a:ext uri="{FF2B5EF4-FFF2-40B4-BE49-F238E27FC236}">
                <a16:creationId xmlns:a16="http://schemas.microsoft.com/office/drawing/2014/main" id="{04DD2E44-8457-4170-90C6-6A9376C3E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B702F1-4DCA-46E7-AB5C-0841D4E63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DC372A5-C824-4BA4-8E83-EDEFD9E8E92F}" type="slidenum">
              <a:rPr lang="zh-CN" altLang="en-US" sz="1400">
                <a:latin typeface="Arial" panose="020B0604020202020204" pitchFamily="34" charset="0"/>
              </a:rPr>
              <a:pPr eaLnBrk="1" hangingPunct="1"/>
              <a:t>31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4AE36AF-BD88-4C0B-81B5-ABCE028F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SC01226">
            <a:extLst>
              <a:ext uri="{FF2B5EF4-FFF2-40B4-BE49-F238E27FC236}">
                <a16:creationId xmlns:a16="http://schemas.microsoft.com/office/drawing/2014/main" id="{6ADB822B-0299-44D6-8766-9D334D22C34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3240088" cy="2520950"/>
          </a:xfrm>
          <a:noFill/>
        </p:spPr>
      </p:pic>
      <p:pic>
        <p:nvPicPr>
          <p:cNvPr id="35843" name="Picture 3" descr="DSC01221">
            <a:extLst>
              <a:ext uri="{FF2B5EF4-FFF2-40B4-BE49-F238E27FC236}">
                <a16:creationId xmlns:a16="http://schemas.microsoft.com/office/drawing/2014/main" id="{E8E5CF42-609D-4B99-8DDE-EBD55E21E9F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789363"/>
            <a:ext cx="3241675" cy="2376487"/>
          </a:xfrm>
          <a:noFill/>
        </p:spPr>
      </p:pic>
      <p:sp>
        <p:nvSpPr>
          <p:cNvPr id="35844" name="Text Box 4">
            <a:extLst>
              <a:ext uri="{FF2B5EF4-FFF2-40B4-BE49-F238E27FC236}">
                <a16:creationId xmlns:a16="http://schemas.microsoft.com/office/drawing/2014/main" id="{B4C9097A-E4FC-4DF8-98F1-B001FCEE5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268413"/>
            <a:ext cx="500538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荔枝：果实新鲜 果卵圆形  呈暗红色或鲜红色 无腐烂 无药水浸泡过。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Litchi: fresh, round carpogone, dark red or fresh red color, no decay</a:t>
            </a:r>
            <a:r>
              <a:rPr lang="zh-CN" altLang="en-US" sz="1800"/>
              <a:t> no chemical</a:t>
            </a:r>
            <a:r>
              <a:rPr lang="en-US" altLang="en-NL" sz="1800"/>
              <a:t>.</a:t>
            </a:r>
          </a:p>
          <a:p>
            <a:pPr eaLnBrk="1" hangingPunct="1"/>
            <a:r>
              <a:rPr lang="zh-CN" altLang="en-US" sz="1800"/>
              <a:t>     </a:t>
            </a:r>
            <a:endParaRPr lang="en-US" altLang="en-US" sz="1800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09BD1BE0-73BE-458C-BF57-1DD496047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292600"/>
            <a:ext cx="49149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香蕉：新鲜 外皮呈黄色 无斑点 无破损 无腐烂。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Banana: fresh, red skin, no spots, damage and decay</a:t>
            </a:r>
            <a:endParaRPr lang="en-US" altLang="en-US" sz="1800"/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7AA5735D-5846-4397-B462-F37415982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F3E0CD-9B01-4F04-8E4E-7439D2814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9AF7E85-0078-44FD-AD7B-695C2FA5F90D}" type="slidenum">
              <a:rPr lang="zh-CN" altLang="en-US" sz="1400">
                <a:latin typeface="Arial" panose="020B0604020202020204" pitchFamily="34" charset="0"/>
              </a:rPr>
              <a:pPr eaLnBrk="1" hangingPunct="1"/>
              <a:t>32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78B31E-802F-4553-A4F7-4978CD0D5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SC01243">
            <a:extLst>
              <a:ext uri="{FF2B5EF4-FFF2-40B4-BE49-F238E27FC236}">
                <a16:creationId xmlns:a16="http://schemas.microsoft.com/office/drawing/2014/main" id="{7AED058A-81AE-4A36-877E-91E7E5B8CB8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836613"/>
            <a:ext cx="3960812" cy="2736850"/>
          </a:xfrm>
          <a:noFill/>
        </p:spPr>
      </p:pic>
      <p:pic>
        <p:nvPicPr>
          <p:cNvPr id="36867" name="Picture 3" descr="DSC01245">
            <a:extLst>
              <a:ext uri="{FF2B5EF4-FFF2-40B4-BE49-F238E27FC236}">
                <a16:creationId xmlns:a16="http://schemas.microsoft.com/office/drawing/2014/main" id="{A9D4EE09-BA8A-4AD4-9F5C-FE30A61D17F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44900"/>
            <a:ext cx="3960812" cy="2592388"/>
          </a:xfrm>
          <a:noFill/>
        </p:spPr>
      </p:pic>
      <p:sp>
        <p:nvSpPr>
          <p:cNvPr id="36868" name="Text Box 4">
            <a:extLst>
              <a:ext uri="{FF2B5EF4-FFF2-40B4-BE49-F238E27FC236}">
                <a16:creationId xmlns:a16="http://schemas.microsoft.com/office/drawing/2014/main" id="{CD85E08F-0D63-4F1D-BCE2-25BE0C639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196975"/>
            <a:ext cx="453707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苹果：新鲜 无破损 无腐烂果实表面光滑 大小均匀。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Apple: Fresh, no damage and decay, smooth surface and similar size</a:t>
            </a:r>
            <a:r>
              <a:rPr lang="zh-CN" altLang="en-US" sz="1800"/>
              <a:t>.</a:t>
            </a:r>
            <a:endParaRPr lang="en-US" altLang="en-NL" sz="1800"/>
          </a:p>
          <a:p>
            <a:pPr eaLnBrk="1" hangingPunct="1"/>
            <a:endParaRPr lang="en-US" altLang="en-US" sz="1800"/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B5DDC18B-E067-4031-9E38-01A0623FA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005263"/>
            <a:ext cx="460851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桃子：果实新鲜 皮薄 无破损 无腐烂 无机械伤。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Peach: fresh, thin skin, no damage and decay, no mechanical damage</a:t>
            </a:r>
            <a:endParaRPr lang="en-US" altLang="en-US" sz="1800"/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1223FB40-C64A-4ED3-8E97-2C6983068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26FABD-47AF-4A5C-A10C-930F46DA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27F2E9D-C565-446E-8616-5024D321197C}" type="slidenum">
              <a:rPr lang="zh-CN" altLang="en-US" sz="1400">
                <a:latin typeface="Arial" panose="020B0604020202020204" pitchFamily="34" charset="0"/>
              </a:rPr>
              <a:pPr eaLnBrk="1" hangingPunct="1"/>
              <a:t>33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563EFB7-9063-4BAF-A423-42C2F752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SC01244">
            <a:extLst>
              <a:ext uri="{FF2B5EF4-FFF2-40B4-BE49-F238E27FC236}">
                <a16:creationId xmlns:a16="http://schemas.microsoft.com/office/drawing/2014/main" id="{361BB4E1-6AA3-45F4-86EB-21C1510D23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836613"/>
            <a:ext cx="3671887" cy="2593975"/>
          </a:xfrm>
          <a:noFill/>
        </p:spPr>
      </p:pic>
      <p:pic>
        <p:nvPicPr>
          <p:cNvPr id="37891" name="Picture 3" descr="DSC01241">
            <a:extLst>
              <a:ext uri="{FF2B5EF4-FFF2-40B4-BE49-F238E27FC236}">
                <a16:creationId xmlns:a16="http://schemas.microsoft.com/office/drawing/2014/main" id="{5F63B5F3-F145-401C-8A9C-22C56ECB78B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44900"/>
            <a:ext cx="3673475" cy="2592388"/>
          </a:xfrm>
          <a:noFill/>
        </p:spPr>
      </p:pic>
      <p:sp>
        <p:nvSpPr>
          <p:cNvPr id="37892" name="Text Box 4">
            <a:extLst>
              <a:ext uri="{FF2B5EF4-FFF2-40B4-BE49-F238E27FC236}">
                <a16:creationId xmlns:a16="http://schemas.microsoft.com/office/drawing/2014/main" id="{C3643652-9C89-42BE-ADCE-8E6D057F5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125538"/>
            <a:ext cx="4751388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木瓜：新鲜 表皮光滑 无斑点 无腐烂 ，用手抚摸 果实坚而有弹性。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Papaya: fresh, smooth surface, no spots and decay, resilient and solid fruit.</a:t>
            </a:r>
          </a:p>
          <a:p>
            <a:pPr eaLnBrk="1" hangingPunct="1"/>
            <a:endParaRPr lang="en-US" altLang="en-US" sz="1800"/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A5F158E3-9800-4D0D-95DD-B5F7498F2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149725"/>
            <a:ext cx="4732338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火龙果：果实新鲜 表面光滑 呈红色 无破损无</a:t>
            </a:r>
          </a:p>
          <a:p>
            <a:pPr eaLnBrk="1" hangingPunct="1"/>
            <a:r>
              <a:rPr lang="zh-CN" altLang="en-US" sz="1800"/>
              <a:t>腐烂，红肉最佳。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Pitaya: Fresh fruit, smooth surface, no damage and decay, red color is better</a:t>
            </a:r>
            <a:endParaRPr lang="en-US" altLang="en-US" sz="1800"/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507A48AB-B42F-48C0-B11C-CCA45A14B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水果 </a:t>
            </a:r>
            <a:r>
              <a:rPr lang="en-US" altLang="en-NL" sz="2400" b="1"/>
              <a:t>Fruit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6BAE71-C409-4F2F-ADC4-837C51DB0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BCF00DD-0C82-4449-9DF3-B73E4289B85D}" type="slidenum">
              <a:rPr lang="zh-CN" altLang="en-US" sz="1400">
                <a:latin typeface="Arial" panose="020B0604020202020204" pitchFamily="34" charset="0"/>
              </a:rPr>
              <a:pPr eaLnBrk="1" hangingPunct="1"/>
              <a:t>34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A0FA79F-4CFC-4254-96AE-238102B0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SC01303">
            <a:extLst>
              <a:ext uri="{FF2B5EF4-FFF2-40B4-BE49-F238E27FC236}">
                <a16:creationId xmlns:a16="http://schemas.microsoft.com/office/drawing/2014/main" id="{5A0DD1F8-A730-44A5-8CCF-653B8B5EEEF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125538"/>
            <a:ext cx="3095625" cy="2087562"/>
          </a:xfrm>
          <a:noFill/>
        </p:spPr>
      </p:pic>
      <p:sp>
        <p:nvSpPr>
          <p:cNvPr id="38915" name="Text Box 3">
            <a:extLst>
              <a:ext uri="{FF2B5EF4-FFF2-40B4-BE49-F238E27FC236}">
                <a16:creationId xmlns:a16="http://schemas.microsoft.com/office/drawing/2014/main" id="{A39982FF-4ED8-4BEA-A35A-B632777C4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0300" y="1412875"/>
            <a:ext cx="51498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牛里脊：新鲜 不注水 无筋 无杂肉 颜色鲜艳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Beef tenderloin:  Fresh, no water injection, no tendons, no variety meat,  fresh color</a:t>
            </a:r>
            <a:endParaRPr lang="en-US" altLang="en-US" sz="1800"/>
          </a:p>
        </p:txBody>
      </p:sp>
      <p:pic>
        <p:nvPicPr>
          <p:cNvPr id="38916" name="Picture 4" descr="DSC01318">
            <a:extLst>
              <a:ext uri="{FF2B5EF4-FFF2-40B4-BE49-F238E27FC236}">
                <a16:creationId xmlns:a16="http://schemas.microsoft.com/office/drawing/2014/main" id="{4D1D7481-120D-4838-8668-6529CCF7B95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62363"/>
            <a:ext cx="3240087" cy="2428875"/>
          </a:xfrm>
        </p:spPr>
      </p:pic>
      <p:sp>
        <p:nvSpPr>
          <p:cNvPr id="38917" name="Text Box 5">
            <a:extLst>
              <a:ext uri="{FF2B5EF4-FFF2-40B4-BE49-F238E27FC236}">
                <a16:creationId xmlns:a16="http://schemas.microsoft.com/office/drawing/2014/main" id="{8C2945D6-51CE-48DF-AAEA-E0BF9111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076700"/>
            <a:ext cx="525621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猪通脊：新鲜 无注水  无杂肉 颜色鲜艳 无异味。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Pork tenderloin: Fresh, no water injection, fresh color, no variety meat.</a:t>
            </a:r>
          </a:p>
          <a:p>
            <a:pPr eaLnBrk="1" hangingPunct="1"/>
            <a:endParaRPr lang="en-US" altLang="en-US" sz="1800"/>
          </a:p>
        </p:txBody>
      </p:sp>
      <p:sp>
        <p:nvSpPr>
          <p:cNvPr id="38918" name="Text Box 6">
            <a:extLst>
              <a:ext uri="{FF2B5EF4-FFF2-40B4-BE49-F238E27FC236}">
                <a16:creationId xmlns:a16="http://schemas.microsoft.com/office/drawing/2014/main" id="{E1283086-AEDA-4835-AEEA-9D8873B64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0126C-5328-455A-B064-83AE6C25F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EDB6166-9906-4733-9EE8-B81D932D240E}" type="slidenum">
              <a:rPr lang="zh-CN" altLang="en-US" sz="1400">
                <a:latin typeface="Arial" panose="020B0604020202020204" pitchFamily="34" charset="0"/>
              </a:rPr>
              <a:pPr eaLnBrk="1" hangingPunct="1"/>
              <a:t>35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3F85519-E5D5-486E-B1B7-73B5AE6FD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SC01317">
            <a:extLst>
              <a:ext uri="{FF2B5EF4-FFF2-40B4-BE49-F238E27FC236}">
                <a16:creationId xmlns:a16="http://schemas.microsoft.com/office/drawing/2014/main" id="{E20A65B4-A38D-4100-8038-B274AC8F686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08050"/>
            <a:ext cx="3225800" cy="2420938"/>
          </a:xfrm>
        </p:spPr>
      </p:pic>
      <p:sp>
        <p:nvSpPr>
          <p:cNvPr id="39939" name="Text Box 3">
            <a:extLst>
              <a:ext uri="{FF2B5EF4-FFF2-40B4-BE49-F238E27FC236}">
                <a16:creationId xmlns:a16="http://schemas.microsoft.com/office/drawing/2014/main" id="{D8E9D053-3CCA-489C-AFFF-4ED87AE31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1052513"/>
            <a:ext cx="5113337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去皮五花：长宽25厘米左右 完整 鲜艳 肥瘦有层次 厚薄均匀 无注水 无异味 厚度3-5厘米。品牌是金锣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Streaky pork without skin: length is around 25cm, intact, glossy, have layers between fat and lean, thickness uniformity, no water injection</a:t>
            </a:r>
            <a:r>
              <a:rPr lang="zh-CN" altLang="en-US" sz="1800"/>
              <a:t> no bad smell thickness 3-5厘米</a:t>
            </a:r>
            <a:r>
              <a:rPr lang="en-US" altLang="en-NL" sz="1800"/>
              <a:t>.</a:t>
            </a:r>
            <a:endParaRPr lang="en-US" altLang="en-US" sz="1800"/>
          </a:p>
          <a:p>
            <a:pPr eaLnBrk="1" hangingPunct="1"/>
            <a:endParaRPr lang="en-US" altLang="en-US" sz="1800"/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D3662EEB-B82B-4CA4-A85C-E80EB6FEE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789363"/>
            <a:ext cx="50403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带皮五花： 长宽25厘米左右 完整 新鲜</a:t>
            </a:r>
            <a:r>
              <a:rPr lang="en-US" altLang="en-NL" sz="1800"/>
              <a:t>,</a:t>
            </a:r>
            <a:r>
              <a:rPr lang="zh-CN" altLang="en-US" sz="1800"/>
              <a:t>肥瘦有层次 厚薄均匀 无注水 无异味 厚度5厘米。品牌是金锣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Streaky pork with skin: length is around 25cm, intact, fresh, have layers between fat and lean,thickness uniformity, no water injection</a:t>
            </a:r>
            <a:r>
              <a:rPr lang="zh-CN" altLang="en-US" sz="1800"/>
              <a:t> no bad smell thickness 5厘米</a:t>
            </a:r>
            <a:r>
              <a:rPr lang="en-US" altLang="en-NL" sz="1800"/>
              <a:t>.</a:t>
            </a:r>
            <a:endParaRPr lang="en-US" altLang="en-US" sz="1800"/>
          </a:p>
        </p:txBody>
      </p:sp>
      <p:pic>
        <p:nvPicPr>
          <p:cNvPr id="39941" name="Picture 5" descr="DSC01316">
            <a:extLst>
              <a:ext uri="{FF2B5EF4-FFF2-40B4-BE49-F238E27FC236}">
                <a16:creationId xmlns:a16="http://schemas.microsoft.com/office/drawing/2014/main" id="{F3A21024-0229-4875-85BB-3040CF819D7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716338"/>
            <a:ext cx="3167063" cy="2376487"/>
          </a:xfrm>
        </p:spPr>
      </p:pic>
      <p:sp>
        <p:nvSpPr>
          <p:cNvPr id="39942" name="Text Box 6">
            <a:extLst>
              <a:ext uri="{FF2B5EF4-FFF2-40B4-BE49-F238E27FC236}">
                <a16:creationId xmlns:a16="http://schemas.microsoft.com/office/drawing/2014/main" id="{E4055B9E-AB55-49B6-A611-D944A3D05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4D8FD7-09F5-404B-9B56-F598A18EB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4EC3EB1-3735-4764-B191-C0522FB75280}" type="slidenum">
              <a:rPr lang="zh-CN" altLang="en-US" sz="1400">
                <a:latin typeface="Arial" panose="020B0604020202020204" pitchFamily="34" charset="0"/>
              </a:rPr>
              <a:pPr eaLnBrk="1" hangingPunct="1"/>
              <a:t>36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C599B8-0610-43E2-A756-E86B2628A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SC01239">
            <a:extLst>
              <a:ext uri="{FF2B5EF4-FFF2-40B4-BE49-F238E27FC236}">
                <a16:creationId xmlns:a16="http://schemas.microsoft.com/office/drawing/2014/main" id="{A280D891-2B42-43CF-8F8C-293A6E6E511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125538"/>
            <a:ext cx="3313112" cy="2198687"/>
          </a:xfrm>
          <a:noFill/>
        </p:spPr>
      </p:pic>
      <p:sp>
        <p:nvSpPr>
          <p:cNvPr id="40963" name="Text Box 3">
            <a:extLst>
              <a:ext uri="{FF2B5EF4-FFF2-40B4-BE49-F238E27FC236}">
                <a16:creationId xmlns:a16="http://schemas.microsoft.com/office/drawing/2014/main" id="{A3C4619A-564C-4CCE-BFB5-29F5D0C18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484313"/>
            <a:ext cx="496887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猪手：长15厘米左右 表面光滑 新鲜 毛要干净 带筋 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Pork feet: Length is about 15cm, smooth surface, clean hair and with tendons</a:t>
            </a:r>
            <a:r>
              <a:rPr lang="zh-CN" altLang="en-US" sz="1800"/>
              <a:t> no bad smell.</a:t>
            </a:r>
            <a:endParaRPr lang="en-US" altLang="en-US" sz="1800"/>
          </a:p>
        </p:txBody>
      </p:sp>
      <p:pic>
        <p:nvPicPr>
          <p:cNvPr id="40964" name="Picture 4" descr="DSC01268">
            <a:extLst>
              <a:ext uri="{FF2B5EF4-FFF2-40B4-BE49-F238E27FC236}">
                <a16:creationId xmlns:a16="http://schemas.microsoft.com/office/drawing/2014/main" id="{5E81DB8E-5CEC-4502-A8D3-BDA8D44453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860800"/>
            <a:ext cx="3313112" cy="2305050"/>
          </a:xfrm>
          <a:noFill/>
        </p:spPr>
      </p:pic>
      <p:sp>
        <p:nvSpPr>
          <p:cNvPr id="40965" name="Text Box 5">
            <a:extLst>
              <a:ext uri="{FF2B5EF4-FFF2-40B4-BE49-F238E27FC236}">
                <a16:creationId xmlns:a16="http://schemas.microsoft.com/office/drawing/2014/main" id="{D7AB4FBD-C46E-4E24-A92E-FFAA75790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4365625"/>
            <a:ext cx="475297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猪梅肉：新鲜 肉中无筋 肥瘦相间 无注水 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Pig meat: fresh, no tendons within meat and alternate with fat and lean meat</a:t>
            </a:r>
            <a:r>
              <a:rPr lang="zh-CN" altLang="en-US" sz="1800"/>
              <a:t> no water injection no bad smell.</a:t>
            </a:r>
            <a:endParaRPr lang="en-US" altLang="en-US" sz="1800"/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57D3BFFD-5782-4793-9F55-FB6BBAFF5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E007A4-BDAB-431B-AF91-B6B6776C5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8CA5F10-91F2-40D1-AAE4-66257172BF28}" type="slidenum">
              <a:rPr lang="zh-CN" altLang="en-US" sz="1400">
                <a:latin typeface="Arial" panose="020B0604020202020204" pitchFamily="34" charset="0"/>
              </a:rPr>
              <a:pPr eaLnBrk="1" hangingPunct="1"/>
              <a:t>37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24A506B-CF78-414B-8F02-6706C6C6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SC01271">
            <a:extLst>
              <a:ext uri="{FF2B5EF4-FFF2-40B4-BE49-F238E27FC236}">
                <a16:creationId xmlns:a16="http://schemas.microsoft.com/office/drawing/2014/main" id="{4DDB1B8F-05C4-44CA-A9A1-667F7EB4480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671887" cy="2735263"/>
          </a:xfrm>
          <a:noFill/>
        </p:spPr>
      </p:pic>
      <p:pic>
        <p:nvPicPr>
          <p:cNvPr id="41987" name="Picture 3" descr="DSC01272">
            <a:extLst>
              <a:ext uri="{FF2B5EF4-FFF2-40B4-BE49-F238E27FC236}">
                <a16:creationId xmlns:a16="http://schemas.microsoft.com/office/drawing/2014/main" id="{B1DE55A7-D507-4875-9EB8-D03B61E42A0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89363"/>
            <a:ext cx="3671887" cy="2447925"/>
          </a:xfrm>
          <a:noFill/>
        </p:spPr>
      </p:pic>
      <p:sp>
        <p:nvSpPr>
          <p:cNvPr id="41988" name="Text Box 4">
            <a:extLst>
              <a:ext uri="{FF2B5EF4-FFF2-40B4-BE49-F238E27FC236}">
                <a16:creationId xmlns:a16="http://schemas.microsoft.com/office/drawing/2014/main" id="{2E7ECB7E-73FF-44B2-997C-B85D7495A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412875"/>
            <a:ext cx="47529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牛百叶（白）：新鲜 完整黄白 无异味，无打水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Omasum (White): Fresh, intact ,yellow and white no bad smell, no water injection </a:t>
            </a:r>
            <a:endParaRPr lang="en-US" altLang="en-US" sz="1800"/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7F918E8D-5D74-4BF0-BEFC-E44B88012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365625"/>
            <a:ext cx="4752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牛百叶（黑）</a:t>
            </a:r>
            <a:r>
              <a:rPr lang="en-US" altLang="en-NL" sz="1800"/>
              <a:t>:</a:t>
            </a:r>
            <a:r>
              <a:rPr lang="zh-CN" altLang="en-US" sz="1800"/>
              <a:t>新鲜 黑色 无异味 无打水 完整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Omasum (Black) :fresh, black, no bad smell, no water injection and intact</a:t>
            </a:r>
            <a:endParaRPr lang="en-US" altLang="en-US" sz="1800"/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07256C48-48D0-431F-B3C0-47048BB14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6BF2AB-DD34-4B2A-ABAE-8A1FB4B5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19BA33A-AB31-4F9C-A6EA-C78B4B58A031}" type="slidenum">
              <a:rPr lang="zh-CN" altLang="en-US" sz="1400">
                <a:latin typeface="Arial" panose="020B0604020202020204" pitchFamily="34" charset="0"/>
              </a:rPr>
              <a:pPr eaLnBrk="1" hangingPunct="1"/>
              <a:t>38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70DB510-CBC4-4FAC-92CB-363F66435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SC01235">
            <a:extLst>
              <a:ext uri="{FF2B5EF4-FFF2-40B4-BE49-F238E27FC236}">
                <a16:creationId xmlns:a16="http://schemas.microsoft.com/office/drawing/2014/main" id="{46A256CE-513F-4FCC-B12D-11ACEE2B891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600450" cy="2520950"/>
          </a:xfrm>
          <a:noFill/>
        </p:spPr>
      </p:pic>
      <p:pic>
        <p:nvPicPr>
          <p:cNvPr id="43011" name="Picture 3" descr="錝C01196">
            <a:extLst>
              <a:ext uri="{FF2B5EF4-FFF2-40B4-BE49-F238E27FC236}">
                <a16:creationId xmlns:a16="http://schemas.microsoft.com/office/drawing/2014/main" id="{AC50B888-C5E1-4126-8BEC-288D8CCCD84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16338"/>
            <a:ext cx="3600450" cy="2447925"/>
          </a:xfrm>
          <a:noFill/>
        </p:spPr>
      </p:pic>
      <p:sp>
        <p:nvSpPr>
          <p:cNvPr id="43012" name="Text Box 4">
            <a:extLst>
              <a:ext uri="{FF2B5EF4-FFF2-40B4-BE49-F238E27FC236}">
                <a16:creationId xmlns:a16="http://schemas.microsoft.com/office/drawing/2014/main" id="{F98A9A4A-DAC5-4B5E-AA0E-3340DCD88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268413"/>
            <a:ext cx="5046663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鸡爪：完整 表面光滑 白色 表皮无腐烂 爪底无生丁 无异味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Chicken claw: intact, white, surface is smooth  and no decay, no crud of bottom, no bad smell</a:t>
            </a:r>
            <a:endParaRPr lang="en-US" altLang="en-US" sz="1800"/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778ED48F-7513-4C54-A064-75D2B18FC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822700"/>
            <a:ext cx="4897437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猪肚：完整 新鲜没肥油 肚内不带肠 去内脏 无异味 无打水。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Pork belly : intact, fresh, no suety and viscera, </a:t>
            </a:r>
          </a:p>
          <a:p>
            <a:pPr eaLnBrk="1" hangingPunct="1"/>
            <a:r>
              <a:rPr lang="en-US" altLang="en-NL" sz="1800"/>
              <a:t>without bowel, no bad smell, no water injection</a:t>
            </a:r>
            <a:endParaRPr lang="en-US" altLang="en-US" sz="1800"/>
          </a:p>
        </p:txBody>
      </p:sp>
      <p:sp>
        <p:nvSpPr>
          <p:cNvPr id="43014" name="Text Box 6">
            <a:extLst>
              <a:ext uri="{FF2B5EF4-FFF2-40B4-BE49-F238E27FC236}">
                <a16:creationId xmlns:a16="http://schemas.microsoft.com/office/drawing/2014/main" id="{8A4B3B62-8314-4505-BCC9-0C23333B0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F67842-BB55-4082-A403-245AC2B3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C9180A2-EA80-41B8-A7B2-D6E22BE548DE}" type="slidenum">
              <a:rPr lang="zh-CN" altLang="en-US" sz="1400">
                <a:latin typeface="Arial" panose="020B0604020202020204" pitchFamily="34" charset="0"/>
              </a:rPr>
              <a:pPr eaLnBrk="1" hangingPunct="1"/>
              <a:t>39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BCC78FE-DD60-43FE-BAE9-ACDBA2F82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SC01279">
            <a:extLst>
              <a:ext uri="{FF2B5EF4-FFF2-40B4-BE49-F238E27FC236}">
                <a16:creationId xmlns:a16="http://schemas.microsoft.com/office/drawing/2014/main" id="{C38BB889-B880-476B-BBB8-3430845263D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052513"/>
            <a:ext cx="3178175" cy="2378075"/>
          </a:xfrm>
          <a:noFill/>
        </p:spPr>
      </p:pic>
      <p:pic>
        <p:nvPicPr>
          <p:cNvPr id="44035" name="Picture 3" descr="DSC01275">
            <a:extLst>
              <a:ext uri="{FF2B5EF4-FFF2-40B4-BE49-F238E27FC236}">
                <a16:creationId xmlns:a16="http://schemas.microsoft.com/office/drawing/2014/main" id="{725871F1-8492-47A0-9A46-FF6F970931A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860800"/>
            <a:ext cx="3097212" cy="2305050"/>
          </a:xfrm>
          <a:noFill/>
        </p:spPr>
      </p:pic>
      <p:sp>
        <p:nvSpPr>
          <p:cNvPr id="44036" name="Text Box 4">
            <a:extLst>
              <a:ext uri="{FF2B5EF4-FFF2-40B4-BE49-F238E27FC236}">
                <a16:creationId xmlns:a16="http://schemas.microsoft.com/office/drawing/2014/main" id="{60DED285-BF4E-4B41-BB98-705A433FD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1268413"/>
            <a:ext cx="5184775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老鸡：表面光滑  新鲜 重量3.5斤以上 去内脏 无细毛 去尾油 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Old chicken: smooth surface, fresh, about 3.5kg,</a:t>
            </a:r>
          </a:p>
          <a:p>
            <a:pPr eaLnBrk="1" hangingPunct="1"/>
            <a:r>
              <a:rPr lang="en-US" altLang="en-NL" sz="1800"/>
              <a:t>Without viscera ,soft fur and tail oil, no bad smell</a:t>
            </a:r>
            <a:endParaRPr lang="en-US" altLang="en-US" sz="1800"/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5E56F9AE-00F6-4EC0-8E54-4BE2FAF68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4437063"/>
            <a:ext cx="51244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百老汇牛排：新鲜 大小均匀无杂肉 无注水。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Broadway steak: fresh similar size, without offal meat and water injection.</a:t>
            </a:r>
            <a:endParaRPr lang="en-US" altLang="en-US" sz="18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CAA037B2-D6C8-4A56-8D69-7C6868434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E58F70-7952-4647-BE49-FD40C9DF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77F05C5-34DC-4DF0-89C9-979B7B1424BA}" type="slidenum">
              <a:rPr lang="zh-CN" altLang="en-US" sz="1400">
                <a:latin typeface="Arial" panose="020B0604020202020204" pitchFamily="34" charset="0"/>
              </a:rPr>
              <a:pPr eaLnBrk="1" hangingPunct="1"/>
              <a:t>40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BA8DBDD-5FA2-4410-9DF3-512A4290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SC01319">
            <a:extLst>
              <a:ext uri="{FF2B5EF4-FFF2-40B4-BE49-F238E27FC236}">
                <a16:creationId xmlns:a16="http://schemas.microsoft.com/office/drawing/2014/main" id="{89037AEB-7736-4C81-8B0B-B93A2D336AB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08050"/>
            <a:ext cx="3384550" cy="2420938"/>
          </a:xfrm>
        </p:spPr>
      </p:pic>
      <p:pic>
        <p:nvPicPr>
          <p:cNvPr id="45059" name="Picture 3" descr="DSC01320">
            <a:extLst>
              <a:ext uri="{FF2B5EF4-FFF2-40B4-BE49-F238E27FC236}">
                <a16:creationId xmlns:a16="http://schemas.microsoft.com/office/drawing/2014/main" id="{152A0B8D-A72B-47DA-B8EB-F3095780B33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573463"/>
            <a:ext cx="3457575" cy="2447925"/>
          </a:xfrm>
        </p:spPr>
      </p:pic>
      <p:sp>
        <p:nvSpPr>
          <p:cNvPr id="45060" name="Text Box 4">
            <a:extLst>
              <a:ext uri="{FF2B5EF4-FFF2-40B4-BE49-F238E27FC236}">
                <a16:creationId xmlns:a16="http://schemas.microsoft.com/office/drawing/2014/main" id="{6B095474-ACEB-4450-B3D5-DEBFC8429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412875"/>
            <a:ext cx="4826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鸭胸：新鲜 无异味 颜色鲜艳  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Duck breast: Fresh, no bad smell, bright color. </a:t>
            </a:r>
            <a:endParaRPr lang="en-US" altLang="en-US"/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C35D6E74-FCE9-4F2F-9EF0-9E202E523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149725"/>
            <a:ext cx="5256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鸡腿肉：无异味 无多余皮和油 新鲜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Chicken leg:  no bad smell, no unnecessary skin and fat, fresh.</a:t>
            </a:r>
            <a:endParaRPr lang="en-US" altLang="en-US"/>
          </a:p>
        </p:txBody>
      </p:sp>
      <p:sp>
        <p:nvSpPr>
          <p:cNvPr id="45062" name="Text Box 6">
            <a:extLst>
              <a:ext uri="{FF2B5EF4-FFF2-40B4-BE49-F238E27FC236}">
                <a16:creationId xmlns:a16="http://schemas.microsoft.com/office/drawing/2014/main" id="{CD032852-7F8C-4062-BCA0-9EA12A7B6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D9988-8B1F-45F0-9DB7-A83EBD4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5A0F04C-52E9-42D5-A951-F73D522D0024}" type="slidenum">
              <a:rPr lang="zh-CN" altLang="en-US" sz="1400">
                <a:latin typeface="Arial" panose="020B0604020202020204" pitchFamily="34" charset="0"/>
              </a:rPr>
              <a:pPr eaLnBrk="1" hangingPunct="1"/>
              <a:t>41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5A260BF-C35F-415F-96F6-C7A040255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SC01325">
            <a:extLst>
              <a:ext uri="{FF2B5EF4-FFF2-40B4-BE49-F238E27FC236}">
                <a16:creationId xmlns:a16="http://schemas.microsoft.com/office/drawing/2014/main" id="{282B417D-E83F-49C0-924C-F25FD413218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052513"/>
            <a:ext cx="3554412" cy="2376487"/>
          </a:xfrm>
        </p:spPr>
      </p:pic>
      <p:pic>
        <p:nvPicPr>
          <p:cNvPr id="46083" name="Picture 3" descr="DSC01327">
            <a:extLst>
              <a:ext uri="{FF2B5EF4-FFF2-40B4-BE49-F238E27FC236}">
                <a16:creationId xmlns:a16="http://schemas.microsoft.com/office/drawing/2014/main" id="{E30959E4-2BF8-4D6E-B631-3D3A0FB29F3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16338"/>
            <a:ext cx="3600450" cy="2374900"/>
          </a:xfrm>
        </p:spPr>
      </p:pic>
      <p:sp>
        <p:nvSpPr>
          <p:cNvPr id="46084" name="Text Box 4">
            <a:extLst>
              <a:ext uri="{FF2B5EF4-FFF2-40B4-BE49-F238E27FC236}">
                <a16:creationId xmlns:a16="http://schemas.microsoft.com/office/drawing/2014/main" id="{36D72AC5-F4C6-4737-A79D-DA1040C1B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1484313"/>
            <a:ext cx="4826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鸭胗：新鲜 无异味 表面光滑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Duck gizzard: Fresh, no bad smell, smooth surface.  </a:t>
            </a:r>
            <a:endParaRPr lang="en-US" altLang="en-US"/>
          </a:p>
        </p:txBody>
      </p:sp>
      <p:sp>
        <p:nvSpPr>
          <p:cNvPr id="46085" name="Text Box 5">
            <a:extLst>
              <a:ext uri="{FF2B5EF4-FFF2-40B4-BE49-F238E27FC236}">
                <a16:creationId xmlns:a16="http://schemas.microsoft.com/office/drawing/2014/main" id="{9AFDC3D3-9610-4632-82F1-228FA7FA7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076700"/>
            <a:ext cx="47799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猪肉馅：新鲜 肉无注水 无异味。 品牌为金锣 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Pork chopped meat: Fresh.</a:t>
            </a:r>
            <a:endParaRPr lang="en-US" altLang="en-US"/>
          </a:p>
        </p:txBody>
      </p:sp>
      <p:sp>
        <p:nvSpPr>
          <p:cNvPr id="46086" name="Text Box 6">
            <a:extLst>
              <a:ext uri="{FF2B5EF4-FFF2-40B4-BE49-F238E27FC236}">
                <a16:creationId xmlns:a16="http://schemas.microsoft.com/office/drawing/2014/main" id="{E504BA6B-748C-4CC6-9FDE-E33429FBF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7782D4-E855-448B-BC1D-EC7DB9198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29A5774-998B-406F-848C-18F9DBF24863}" type="slidenum">
              <a:rPr lang="zh-CN" altLang="en-US" sz="1400">
                <a:latin typeface="Arial" panose="020B0604020202020204" pitchFamily="34" charset="0"/>
              </a:rPr>
              <a:pPr eaLnBrk="1" hangingPunct="1"/>
              <a:t>42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88C9F3A-4FD8-4507-9EF4-924C7121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SC01324">
            <a:extLst>
              <a:ext uri="{FF2B5EF4-FFF2-40B4-BE49-F238E27FC236}">
                <a16:creationId xmlns:a16="http://schemas.microsoft.com/office/drawing/2014/main" id="{37A54293-3FD6-419B-BC9F-C77F4D3A434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052513"/>
            <a:ext cx="3600450" cy="2378075"/>
          </a:xfrm>
        </p:spPr>
      </p:pic>
      <p:pic>
        <p:nvPicPr>
          <p:cNvPr id="47107" name="Picture 3" descr="DSC01326">
            <a:extLst>
              <a:ext uri="{FF2B5EF4-FFF2-40B4-BE49-F238E27FC236}">
                <a16:creationId xmlns:a16="http://schemas.microsoft.com/office/drawing/2014/main" id="{69E7623A-2F7A-4CC2-ADB0-4B0BCD3CD17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860800"/>
            <a:ext cx="3600450" cy="2173288"/>
          </a:xfrm>
        </p:spPr>
      </p:pic>
      <p:sp>
        <p:nvSpPr>
          <p:cNvPr id="47108" name="Text Box 4">
            <a:extLst>
              <a:ext uri="{FF2B5EF4-FFF2-40B4-BE49-F238E27FC236}">
                <a16:creationId xmlns:a16="http://schemas.microsoft.com/office/drawing/2014/main" id="{A9F469DF-B1AF-4624-8E94-0B835AE25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1628775"/>
            <a:ext cx="4613275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羊排：新鲜  无异味 无腐烂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Lamb chop:  Fresh, no bad smell, no rot.</a:t>
            </a:r>
          </a:p>
          <a:p>
            <a:pPr eaLnBrk="1" hangingPunct="1"/>
            <a:endParaRPr lang="en-US" altLang="en-US"/>
          </a:p>
        </p:txBody>
      </p:sp>
      <p:sp>
        <p:nvSpPr>
          <p:cNvPr id="47109" name="Text Box 5">
            <a:extLst>
              <a:ext uri="{FF2B5EF4-FFF2-40B4-BE49-F238E27FC236}">
                <a16:creationId xmlns:a16="http://schemas.microsoft.com/office/drawing/2014/main" id="{8097EDBE-B219-403E-8797-EAE3EED0A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221163"/>
            <a:ext cx="48545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腊肉：色泽暗红，无异味</a:t>
            </a:r>
            <a:endParaRPr lang="en-US" altLang="en-NL" sz="1800"/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Cured meat: Dark red color, no bed smell.</a:t>
            </a:r>
            <a:endParaRPr lang="en-US" altLang="en-NL"/>
          </a:p>
        </p:txBody>
      </p:sp>
      <p:sp>
        <p:nvSpPr>
          <p:cNvPr id="47110" name="Text Box 6">
            <a:extLst>
              <a:ext uri="{FF2B5EF4-FFF2-40B4-BE49-F238E27FC236}">
                <a16:creationId xmlns:a16="http://schemas.microsoft.com/office/drawing/2014/main" id="{397B42A2-6665-481E-AEA8-CB5C7CDB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肉类 </a:t>
            </a:r>
            <a:r>
              <a:rPr lang="en-US" altLang="en-NL" sz="2400" b="1"/>
              <a:t>Meat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B6FB63-8686-43B6-B1EE-9B2A55000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4BC8403-7EB7-4E92-BEEC-5CEBDB5C6D0C}" type="slidenum">
              <a:rPr lang="zh-CN" altLang="en-US" sz="1400">
                <a:latin typeface="Arial" panose="020B0604020202020204" pitchFamily="34" charset="0"/>
              </a:rPr>
              <a:pPr eaLnBrk="1" hangingPunct="1"/>
              <a:t>43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141158-EC17-4CD4-A45C-8D046FAD1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SC01280">
            <a:extLst>
              <a:ext uri="{FF2B5EF4-FFF2-40B4-BE49-F238E27FC236}">
                <a16:creationId xmlns:a16="http://schemas.microsoft.com/office/drawing/2014/main" id="{DCDFE828-E9C8-4537-9456-CFD1D2E67D3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611562" cy="2447925"/>
          </a:xfrm>
          <a:noFill/>
        </p:spPr>
      </p:pic>
      <p:pic>
        <p:nvPicPr>
          <p:cNvPr id="48131" name="Picture 3" descr="DSC01278">
            <a:extLst>
              <a:ext uri="{FF2B5EF4-FFF2-40B4-BE49-F238E27FC236}">
                <a16:creationId xmlns:a16="http://schemas.microsoft.com/office/drawing/2014/main" id="{EBB43ED2-374C-4B5A-9C14-4FB9F1FCF2F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44900"/>
            <a:ext cx="3529012" cy="2520950"/>
          </a:xfrm>
          <a:noFill/>
        </p:spPr>
      </p:pic>
      <p:sp>
        <p:nvSpPr>
          <p:cNvPr id="48132" name="Text Box 4">
            <a:extLst>
              <a:ext uri="{FF2B5EF4-FFF2-40B4-BE49-F238E27FC236}">
                <a16:creationId xmlns:a16="http://schemas.microsoft.com/office/drawing/2014/main" id="{F377E8B5-D791-4FC6-A34D-1D61C50CE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1341438"/>
            <a:ext cx="405606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飞鱼籽：新鲜 无异味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Flying Fish Roe :Fresh, no bad smell</a:t>
            </a:r>
            <a:r>
              <a:rPr lang="zh-CN" altLang="en-US" sz="1800"/>
              <a:t> </a:t>
            </a:r>
            <a:endParaRPr lang="en-US" altLang="en-US" sz="1800"/>
          </a:p>
        </p:txBody>
      </p:sp>
      <p:sp>
        <p:nvSpPr>
          <p:cNvPr id="48133" name="Text Box 5">
            <a:extLst>
              <a:ext uri="{FF2B5EF4-FFF2-40B4-BE49-F238E27FC236}">
                <a16:creationId xmlns:a16="http://schemas.microsoft.com/office/drawing/2014/main" id="{7F19AC08-2678-4376-8E4C-576D38383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149725"/>
            <a:ext cx="4297363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冰冻金枪鱼：新鲜 冰冻  不要尾巴。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Frozen tuna: Fresh, frozen, without tail</a:t>
            </a:r>
            <a:endParaRPr lang="en-US" altLang="en-US" sz="1800"/>
          </a:p>
        </p:txBody>
      </p:sp>
      <p:sp>
        <p:nvSpPr>
          <p:cNvPr id="48134" name="Text Box 6">
            <a:extLst>
              <a:ext uri="{FF2B5EF4-FFF2-40B4-BE49-F238E27FC236}">
                <a16:creationId xmlns:a16="http://schemas.microsoft.com/office/drawing/2014/main" id="{D7413E43-E1ED-4280-8F9D-27ED8BB4F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EBC34A-BBA6-4A17-877A-F48949FA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6500A7B-8873-48AF-87DA-53123B647965}" type="slidenum">
              <a:rPr lang="zh-CN" altLang="en-US" sz="1400">
                <a:latin typeface="Arial" panose="020B0604020202020204" pitchFamily="34" charset="0"/>
              </a:rPr>
              <a:pPr eaLnBrk="1" hangingPunct="1"/>
              <a:t>44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7FDBCB7-8F24-4AAF-BE1D-AF4C41843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SC01282">
            <a:extLst>
              <a:ext uri="{FF2B5EF4-FFF2-40B4-BE49-F238E27FC236}">
                <a16:creationId xmlns:a16="http://schemas.microsoft.com/office/drawing/2014/main" id="{5F985CAB-4DA5-4421-A534-B88B57CFAE7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836613"/>
            <a:ext cx="3600450" cy="2592387"/>
          </a:xfrm>
          <a:noFill/>
        </p:spPr>
      </p:pic>
      <p:pic>
        <p:nvPicPr>
          <p:cNvPr id="49155" name="Picture 3" descr="DSC01277">
            <a:extLst>
              <a:ext uri="{FF2B5EF4-FFF2-40B4-BE49-F238E27FC236}">
                <a16:creationId xmlns:a16="http://schemas.microsoft.com/office/drawing/2014/main" id="{A4681950-715F-48DD-B850-E6D3172CA9A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644900"/>
            <a:ext cx="3600450" cy="2520950"/>
          </a:xfrm>
          <a:noFill/>
        </p:spPr>
      </p:pic>
      <p:sp>
        <p:nvSpPr>
          <p:cNvPr id="49156" name="Text Box 4">
            <a:extLst>
              <a:ext uri="{FF2B5EF4-FFF2-40B4-BE49-F238E27FC236}">
                <a16:creationId xmlns:a16="http://schemas.microsoft.com/office/drawing/2014/main" id="{C53300CB-3F36-4600-B121-0D6707B9C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268413"/>
            <a:ext cx="496887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半壳生蚝：肉质肥大 规格均匀  12厘米左右</a:t>
            </a:r>
            <a:r>
              <a:rPr lang="en-US" altLang="en-NL" sz="1800"/>
              <a:t>,       </a:t>
            </a:r>
            <a:r>
              <a:rPr lang="zh-CN" altLang="en-US" sz="1800"/>
              <a:t>少量冰 大小均匀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Half shell oyster :Fleshy hypertrophy, similar size length is around12cm, less ice</a:t>
            </a:r>
            <a:r>
              <a:rPr lang="zh-CN" altLang="en-US" sz="1800"/>
              <a:t> no bad smell.</a:t>
            </a:r>
            <a:endParaRPr lang="en-US" altLang="en-US" sz="1800"/>
          </a:p>
        </p:txBody>
      </p:sp>
      <p:sp>
        <p:nvSpPr>
          <p:cNvPr id="49157" name="Text Box 5">
            <a:extLst>
              <a:ext uri="{FF2B5EF4-FFF2-40B4-BE49-F238E27FC236}">
                <a16:creationId xmlns:a16="http://schemas.microsoft.com/office/drawing/2014/main" id="{66A0563C-9E89-4744-A190-790682B33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005263"/>
            <a:ext cx="46815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半壳扇贝：新鲜 少量冰 完整 无破损 大小均匀 无异味 肉质肥大。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Half shell scallop: Fresh,</a:t>
            </a:r>
            <a:r>
              <a:rPr lang="zh-CN" altLang="en-US" sz="1800"/>
              <a:t>fleshy hypertrophy</a:t>
            </a:r>
            <a:r>
              <a:rPr lang="en-US" altLang="en-NL" sz="1800"/>
              <a:t> less ice, intact, without damage, similar size</a:t>
            </a:r>
            <a:r>
              <a:rPr lang="zh-CN" altLang="en-US" sz="1800"/>
              <a:t> no bad smell.</a:t>
            </a:r>
            <a:endParaRPr lang="en-US" altLang="en-US" sz="1800"/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DADAA527-9C55-4A38-9CE0-832DF4C74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F43B2-5579-4932-908E-7FA898283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CABDF76-E7A3-49D7-A1E1-9085C33718AB}" type="slidenum">
              <a:rPr lang="zh-CN" altLang="en-US" sz="1400">
                <a:latin typeface="Arial" panose="020B0604020202020204" pitchFamily="34" charset="0"/>
              </a:rPr>
              <a:pPr eaLnBrk="1" hangingPunct="1"/>
              <a:t>45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2D63C19-A220-4CB7-B4B3-9E90270C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SC01270">
            <a:extLst>
              <a:ext uri="{FF2B5EF4-FFF2-40B4-BE49-F238E27FC236}">
                <a16:creationId xmlns:a16="http://schemas.microsoft.com/office/drawing/2014/main" id="{66D518BE-7CE7-42BD-AE0A-C11BDD8778F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3455988" cy="2447925"/>
          </a:xfrm>
          <a:noFill/>
        </p:spPr>
      </p:pic>
      <p:pic>
        <p:nvPicPr>
          <p:cNvPr id="50179" name="Picture 3" descr="DSC01273">
            <a:extLst>
              <a:ext uri="{FF2B5EF4-FFF2-40B4-BE49-F238E27FC236}">
                <a16:creationId xmlns:a16="http://schemas.microsoft.com/office/drawing/2014/main" id="{32AE5B88-DE7B-45BE-9D17-754FCD3BC2C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860800"/>
            <a:ext cx="3457575" cy="2162175"/>
          </a:xfrm>
          <a:noFill/>
        </p:spPr>
      </p:pic>
      <p:sp>
        <p:nvSpPr>
          <p:cNvPr id="50180" name="Text Box 4">
            <a:extLst>
              <a:ext uri="{FF2B5EF4-FFF2-40B4-BE49-F238E27FC236}">
                <a16:creationId xmlns:a16="http://schemas.microsoft.com/office/drawing/2014/main" id="{E2E35A90-6CF2-4D84-A30A-B6222CAAB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557338"/>
            <a:ext cx="46386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切蟹：新鲜 大小均匀 少冰 无异味 肉质饱满。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Crab: Fresh, similar size, less ice, no bad smell</a:t>
            </a:r>
            <a:r>
              <a:rPr lang="zh-CN" altLang="en-US" sz="1800"/>
              <a:t> fleshy  hypertropy</a:t>
            </a:r>
            <a:endParaRPr lang="en-US" altLang="en-US" sz="1800"/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AEACAC80-2E5B-43C4-AC64-AFC6DDD1C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292600"/>
            <a:ext cx="44434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鱿鱼头</a:t>
            </a:r>
            <a:r>
              <a:rPr lang="en-US" altLang="en-NL" sz="1800"/>
              <a:t>:</a:t>
            </a:r>
            <a:r>
              <a:rPr lang="zh-CN" altLang="en-US" sz="1800"/>
              <a:t>新鲜 少冰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Tentacles : Fresh, less ice, </a:t>
            </a:r>
            <a:r>
              <a:rPr lang="zh-CN" altLang="en-US" sz="1800"/>
              <a:t>n</a:t>
            </a:r>
            <a:r>
              <a:rPr lang="en-US" altLang="en-NL" sz="1800"/>
              <a:t>o bad smell</a:t>
            </a:r>
            <a:endParaRPr lang="en-US" altLang="en-US" sz="1800"/>
          </a:p>
        </p:txBody>
      </p:sp>
      <p:sp>
        <p:nvSpPr>
          <p:cNvPr id="50182" name="Text Box 6">
            <a:extLst>
              <a:ext uri="{FF2B5EF4-FFF2-40B4-BE49-F238E27FC236}">
                <a16:creationId xmlns:a16="http://schemas.microsoft.com/office/drawing/2014/main" id="{4D580161-5D98-4A36-8B31-5E5A0FD57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2A062D-6AB1-4D3C-B82D-EE244A05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3252C50-8497-4060-99EA-ABC1573B0F15}" type="slidenum">
              <a:rPr lang="zh-CN" altLang="en-US" sz="1400">
                <a:latin typeface="Arial" panose="020B0604020202020204" pitchFamily="34" charset="0"/>
              </a:rPr>
              <a:pPr eaLnBrk="1" hangingPunct="1"/>
              <a:t>46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74CD730-45A3-4C42-88A2-6E5B4A8B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SC01274">
            <a:extLst>
              <a:ext uri="{FF2B5EF4-FFF2-40B4-BE49-F238E27FC236}">
                <a16:creationId xmlns:a16="http://schemas.microsoft.com/office/drawing/2014/main" id="{E28A0531-9CF1-4628-84ED-8787573139E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744912" cy="2736850"/>
          </a:xfrm>
          <a:noFill/>
        </p:spPr>
      </p:pic>
      <p:pic>
        <p:nvPicPr>
          <p:cNvPr id="51203" name="Picture 3" descr="錝C01199(1)">
            <a:extLst>
              <a:ext uri="{FF2B5EF4-FFF2-40B4-BE49-F238E27FC236}">
                <a16:creationId xmlns:a16="http://schemas.microsoft.com/office/drawing/2014/main" id="{1E6F760A-ED47-45C6-BB05-FA255F0C5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860800"/>
            <a:ext cx="38163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 Box 4">
            <a:extLst>
              <a:ext uri="{FF2B5EF4-FFF2-40B4-BE49-F238E27FC236}">
                <a16:creationId xmlns:a16="http://schemas.microsoft.com/office/drawing/2014/main" id="{D8FC3FC1-1A86-4B2B-97A4-E0D43DA7C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268413"/>
            <a:ext cx="5003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秋刀鱼：长25厘米左右 外表有光泽  鱼身无腐烂 无异味 大小均匀。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Saury: Length is around 25cm, </a:t>
            </a:r>
            <a:r>
              <a:rPr lang="en-US" altLang="en-US" sz="1800"/>
              <a:t>glossy</a:t>
            </a:r>
            <a:r>
              <a:rPr lang="en-US" altLang="en-NL" sz="1800"/>
              <a:t> surface, decayed fish body, no bad smell, similar size</a:t>
            </a:r>
            <a:endParaRPr lang="en-US" altLang="en-US" sz="1800"/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id="{9877C045-39D8-4581-ABDD-C83F313B3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149725"/>
            <a:ext cx="484346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马鲛鱼：长60厘米左右表面光滑 无异味</a:t>
            </a:r>
          </a:p>
          <a:p>
            <a:pPr eaLnBrk="1" hangingPunct="1"/>
            <a:r>
              <a:rPr lang="zh-CN" altLang="en-US" sz="1800"/>
              <a:t>  </a:t>
            </a:r>
          </a:p>
          <a:p>
            <a:pPr eaLnBrk="1" hangingPunct="1"/>
            <a:r>
              <a:rPr lang="en-US" altLang="en-NL" sz="1800"/>
              <a:t>Mackerel: Length is around 60cm, smooth surface, no bad smell</a:t>
            </a:r>
            <a:endParaRPr lang="en-US" altLang="en-US" sz="1800"/>
          </a:p>
        </p:txBody>
      </p:sp>
      <p:sp>
        <p:nvSpPr>
          <p:cNvPr id="51206" name="Text Box 6">
            <a:extLst>
              <a:ext uri="{FF2B5EF4-FFF2-40B4-BE49-F238E27FC236}">
                <a16:creationId xmlns:a16="http://schemas.microsoft.com/office/drawing/2014/main" id="{9A30DE48-718D-4C9B-929F-12B3E5153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60322-8651-48D7-8B59-933826E8A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9ACC55-E834-493B-BF07-1B24C1327C81}" type="slidenum">
              <a:rPr lang="zh-CN" altLang="en-US" sz="1400">
                <a:latin typeface="Arial" panose="020B0604020202020204" pitchFamily="34" charset="0"/>
              </a:rPr>
              <a:pPr eaLnBrk="1" hangingPunct="1"/>
              <a:t>47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D55234C-B577-43FD-BEDD-769A3382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SC01276">
            <a:extLst>
              <a:ext uri="{FF2B5EF4-FFF2-40B4-BE49-F238E27FC236}">
                <a16:creationId xmlns:a16="http://schemas.microsoft.com/office/drawing/2014/main" id="{047FDA3B-A6AA-4839-B774-5FE00DFDEE7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3673475" cy="2449513"/>
          </a:xfrm>
          <a:noFill/>
        </p:spPr>
      </p:pic>
      <p:pic>
        <p:nvPicPr>
          <p:cNvPr id="52227" name="Picture 3" descr="DSC01269">
            <a:extLst>
              <a:ext uri="{FF2B5EF4-FFF2-40B4-BE49-F238E27FC236}">
                <a16:creationId xmlns:a16="http://schemas.microsoft.com/office/drawing/2014/main" id="{532B7AF9-E23B-4153-8177-3779E7DF2B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16338"/>
            <a:ext cx="3671887" cy="2305050"/>
          </a:xfrm>
          <a:noFill/>
        </p:spPr>
      </p:pic>
      <p:sp>
        <p:nvSpPr>
          <p:cNvPr id="52228" name="Text Box 4">
            <a:extLst>
              <a:ext uri="{FF2B5EF4-FFF2-40B4-BE49-F238E27FC236}">
                <a16:creationId xmlns:a16="http://schemas.microsoft.com/office/drawing/2014/main" id="{60D4974A-72D7-4BCE-8370-F65D46AAD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268413"/>
            <a:ext cx="46259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冰冻虾仁：新鲜 少冰 大小均匀 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Frozen shrimp: fresh ,less ice, similar size, no bad smell</a:t>
            </a:r>
            <a:endParaRPr lang="en-US" altLang="en-US" sz="1800"/>
          </a:p>
        </p:txBody>
      </p:sp>
      <p:sp>
        <p:nvSpPr>
          <p:cNvPr id="52229" name="Text Box 5">
            <a:extLst>
              <a:ext uri="{FF2B5EF4-FFF2-40B4-BE49-F238E27FC236}">
                <a16:creationId xmlns:a16="http://schemas.microsoft.com/office/drawing/2014/main" id="{C3CB89F1-1124-4B98-BFF1-708E4BAC8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933825"/>
            <a:ext cx="475297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碟鱼头：新鲜 少冰 大小均匀 无异味 直径大约</a:t>
            </a:r>
            <a:r>
              <a:rPr lang="en-US" altLang="en-NL" sz="1800"/>
              <a:t>15-20</a:t>
            </a:r>
            <a:r>
              <a:rPr lang="zh-CN" altLang="en-US" sz="1800"/>
              <a:t>厘米。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Disc head: fresh, less ice, similar size, no bad smell, diameter is about 15-20 centimeters</a:t>
            </a:r>
          </a:p>
          <a:p>
            <a:pPr eaLnBrk="1" hangingPunct="1"/>
            <a:endParaRPr lang="en-US" altLang="en-NL" sz="1800"/>
          </a:p>
          <a:p>
            <a:pPr eaLnBrk="1" hangingPunct="1"/>
            <a:endParaRPr lang="en-US" altLang="en-US" sz="1800"/>
          </a:p>
        </p:txBody>
      </p:sp>
      <p:sp>
        <p:nvSpPr>
          <p:cNvPr id="52230" name="Text Box 6">
            <a:extLst>
              <a:ext uri="{FF2B5EF4-FFF2-40B4-BE49-F238E27FC236}">
                <a16:creationId xmlns:a16="http://schemas.microsoft.com/office/drawing/2014/main" id="{E82E40A1-E089-4DBE-936B-D2B70EBEC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4D824-5789-43D3-B89F-0C462BEE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BE151BB-AA89-4C81-818E-8E0E2E2609E7}" type="slidenum">
              <a:rPr lang="zh-CN" altLang="en-US" sz="1400">
                <a:latin typeface="Arial" panose="020B0604020202020204" pitchFamily="34" charset="0"/>
              </a:rPr>
              <a:pPr eaLnBrk="1" hangingPunct="1"/>
              <a:t>48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908EDD-CAD7-49CA-96B2-7F486F04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錝C01202(1)">
            <a:extLst>
              <a:ext uri="{FF2B5EF4-FFF2-40B4-BE49-F238E27FC236}">
                <a16:creationId xmlns:a16="http://schemas.microsoft.com/office/drawing/2014/main" id="{99B50739-1C07-43C6-BC7A-5BD0859F877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08050"/>
            <a:ext cx="3816350" cy="2593975"/>
          </a:xfrm>
          <a:noFill/>
        </p:spPr>
      </p:pic>
      <p:pic>
        <p:nvPicPr>
          <p:cNvPr id="53251" name="Picture 3" descr="錝C01192(1)">
            <a:extLst>
              <a:ext uri="{FF2B5EF4-FFF2-40B4-BE49-F238E27FC236}">
                <a16:creationId xmlns:a16="http://schemas.microsoft.com/office/drawing/2014/main" id="{25BB20C7-B395-4791-A3DD-D90D58D47FC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789363"/>
            <a:ext cx="3743325" cy="2447925"/>
          </a:xfrm>
          <a:noFill/>
        </p:spPr>
      </p:pic>
      <p:sp>
        <p:nvSpPr>
          <p:cNvPr id="53252" name="Text Box 4">
            <a:extLst>
              <a:ext uri="{FF2B5EF4-FFF2-40B4-BE49-F238E27FC236}">
                <a16:creationId xmlns:a16="http://schemas.microsoft.com/office/drawing/2014/main" id="{24EBAF37-1C71-4419-ACFA-E44F4F6E6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1125538"/>
            <a:ext cx="4808538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黄花鱼：新鲜 少冰 无异味 表面光滑 长度20-25厘米。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Croaker: fresh, less ice, no bad smell, smooth surface, length is 20-25 cm</a:t>
            </a:r>
          </a:p>
          <a:p>
            <a:pPr eaLnBrk="1" hangingPunct="1"/>
            <a:endParaRPr lang="en-US" altLang="en-NL" sz="1800"/>
          </a:p>
          <a:p>
            <a:pPr eaLnBrk="1" hangingPunct="1"/>
            <a:endParaRPr lang="en-US" altLang="en-US" sz="1800"/>
          </a:p>
        </p:txBody>
      </p:sp>
      <p:sp>
        <p:nvSpPr>
          <p:cNvPr id="53253" name="Text Box 5">
            <a:extLst>
              <a:ext uri="{FF2B5EF4-FFF2-40B4-BE49-F238E27FC236}">
                <a16:creationId xmlns:a16="http://schemas.microsoft.com/office/drawing/2014/main" id="{3853C258-8095-4709-9EE3-FD7FB100E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221163"/>
            <a:ext cx="493712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冰鲜鲷鱼片：新鲜少冰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Ice fresh cichlids fish fillet: fresh, less ice, no </a:t>
            </a:r>
          </a:p>
          <a:p>
            <a:pPr eaLnBrk="1" hangingPunct="1"/>
            <a:r>
              <a:rPr lang="en-US" altLang="en-NL" sz="1800"/>
              <a:t>Bad smell</a:t>
            </a:r>
            <a:endParaRPr lang="zh-CN" altLang="en-US" sz="1800"/>
          </a:p>
          <a:p>
            <a:pPr eaLnBrk="1" hangingPunct="1"/>
            <a:endParaRPr lang="en-US" altLang="en-US" sz="1800"/>
          </a:p>
        </p:txBody>
      </p:sp>
      <p:sp>
        <p:nvSpPr>
          <p:cNvPr id="53254" name="Text Box 6">
            <a:extLst>
              <a:ext uri="{FF2B5EF4-FFF2-40B4-BE49-F238E27FC236}">
                <a16:creationId xmlns:a16="http://schemas.microsoft.com/office/drawing/2014/main" id="{61DE722E-83B1-4DD4-BBD3-868B243A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3688" y="26209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800"/>
          </a:p>
        </p:txBody>
      </p:sp>
      <p:sp>
        <p:nvSpPr>
          <p:cNvPr id="53255" name="Text Box 7">
            <a:extLst>
              <a:ext uri="{FF2B5EF4-FFF2-40B4-BE49-F238E27FC236}">
                <a16:creationId xmlns:a16="http://schemas.microsoft.com/office/drawing/2014/main" id="{E2B65DF9-B582-4AC0-8BB8-95187E78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92CB74-B516-4DDB-9371-BA901A1AE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4B65492-2F99-4B98-A34E-BC318D701E7F}" type="slidenum">
              <a:rPr lang="zh-CN" altLang="en-US" sz="1400">
                <a:latin typeface="Arial" panose="020B0604020202020204" pitchFamily="34" charset="0"/>
              </a:rPr>
              <a:pPr eaLnBrk="1" hangingPunct="1"/>
              <a:t>49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1480839-5CEC-4436-8F4C-02FCD4831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SC01237">
            <a:extLst>
              <a:ext uri="{FF2B5EF4-FFF2-40B4-BE49-F238E27FC236}">
                <a16:creationId xmlns:a16="http://schemas.microsoft.com/office/drawing/2014/main" id="{46A5280D-D214-463F-B63B-498FF06249C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125538"/>
            <a:ext cx="3384550" cy="2089150"/>
          </a:xfrm>
          <a:noFill/>
        </p:spPr>
      </p:pic>
      <p:pic>
        <p:nvPicPr>
          <p:cNvPr id="54275" name="Picture 3" descr="DSC01236">
            <a:extLst>
              <a:ext uri="{FF2B5EF4-FFF2-40B4-BE49-F238E27FC236}">
                <a16:creationId xmlns:a16="http://schemas.microsoft.com/office/drawing/2014/main" id="{AF555132-5777-40CD-AC99-9196178943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716338"/>
            <a:ext cx="3455988" cy="2303462"/>
          </a:xfrm>
          <a:noFill/>
        </p:spPr>
      </p:pic>
      <p:sp>
        <p:nvSpPr>
          <p:cNvPr id="54276" name="Text Box 4">
            <a:extLst>
              <a:ext uri="{FF2B5EF4-FFF2-40B4-BE49-F238E27FC236}">
                <a16:creationId xmlns:a16="http://schemas.microsoft.com/office/drawing/2014/main" id="{26C38BE0-4184-41C0-A297-1FEA9D9BF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341438"/>
            <a:ext cx="500538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鸟贝：鲜活 新鲜 无沙泥 大小均匀 无异味。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Cockle: Lively, Fresh, No sand mud, Similar size, No bad smell </a:t>
            </a:r>
            <a:endParaRPr lang="en-US" altLang="en-US" sz="1800"/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id="{326997CE-F757-4A57-B438-E0DD6F5C8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076700"/>
            <a:ext cx="50069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海螺：鲜活 新鲜 无异味 大小均匀。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Conch: Lively, Fresh, No bad smell ,Similar Size</a:t>
            </a:r>
            <a:endParaRPr lang="en-US" altLang="en-US" sz="1800"/>
          </a:p>
        </p:txBody>
      </p:sp>
      <p:sp>
        <p:nvSpPr>
          <p:cNvPr id="54278" name="Text Box 6">
            <a:extLst>
              <a:ext uri="{FF2B5EF4-FFF2-40B4-BE49-F238E27FC236}">
                <a16:creationId xmlns:a16="http://schemas.microsoft.com/office/drawing/2014/main" id="{4876A3DA-78D4-4868-97EA-A2C3D51C4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71310D-D2D0-4B08-93AE-7AB8C350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0D7FC95-D2A1-48AE-BED8-CEE3FE43BCC9}" type="slidenum">
              <a:rPr lang="zh-CN" altLang="en-US" sz="1400">
                <a:latin typeface="Arial" panose="020B0604020202020204" pitchFamily="34" charset="0"/>
              </a:rPr>
              <a:pPr eaLnBrk="1" hangingPunct="1"/>
              <a:t>50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73CD2C6-64C8-4F0E-AB43-C68C317F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SC01321">
            <a:extLst>
              <a:ext uri="{FF2B5EF4-FFF2-40B4-BE49-F238E27FC236}">
                <a16:creationId xmlns:a16="http://schemas.microsoft.com/office/drawing/2014/main" id="{ADB74AD4-0FFA-4C03-B9EB-93ABD21AF27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3419475" cy="2160587"/>
          </a:xfrm>
        </p:spPr>
      </p:pic>
      <p:pic>
        <p:nvPicPr>
          <p:cNvPr id="55299" name="Picture 3" descr="DSC01315">
            <a:extLst>
              <a:ext uri="{FF2B5EF4-FFF2-40B4-BE49-F238E27FC236}">
                <a16:creationId xmlns:a16="http://schemas.microsoft.com/office/drawing/2014/main" id="{5F88ADDA-075C-4C0A-A479-1DFE3B9C74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716338"/>
            <a:ext cx="3457575" cy="2303462"/>
          </a:xfrm>
        </p:spPr>
      </p:pic>
      <p:sp>
        <p:nvSpPr>
          <p:cNvPr id="55300" name="Text Box 4">
            <a:extLst>
              <a:ext uri="{FF2B5EF4-FFF2-40B4-BE49-F238E27FC236}">
                <a16:creationId xmlns:a16="http://schemas.microsoft.com/office/drawing/2014/main" id="{F37DC7FA-4AB8-4A39-B524-4C57DD98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1412875"/>
            <a:ext cx="50038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多春鱼：新鲜 长度15厘米左右 侧扁  眼大 鳞片细小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Capelin: Fresh, 15cm in length, flat, big eye,  small squama.</a:t>
            </a:r>
            <a:endParaRPr lang="en-US" altLang="en-US"/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31385C7A-B073-494B-9294-458909D1F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3716338"/>
            <a:ext cx="5292725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三文鱼：鳞片小 鱼鳞完整 没脱磷 银灰色 新鲜 外表有隐隐的光泽 带着润泽的感觉 鱼鳃鲜红 肉有弹性 。</a:t>
            </a:r>
          </a:p>
          <a:p>
            <a:pPr eaLnBrk="1" hangingPunct="1"/>
            <a:endParaRPr lang="zh-CN" altLang="en-US" sz="1800"/>
          </a:p>
          <a:p>
            <a:pPr eaLnBrk="1" hangingPunct="1"/>
            <a:r>
              <a:rPr lang="en-US" altLang="en-NL" sz="1800"/>
              <a:t>Salmon: small and intact squama, no dephosphorization,  silver gray, fresh, lenitive and indistinct gloss surface,  scarlet gill, bouncy meat.</a:t>
            </a:r>
            <a:endParaRPr lang="zh-CN" altLang="en-US" sz="1800"/>
          </a:p>
          <a:p>
            <a:pPr eaLnBrk="1" hangingPunct="1"/>
            <a:endParaRPr lang="en-US" altLang="en-NL" sz="1800"/>
          </a:p>
          <a:p>
            <a:pPr eaLnBrk="1" hangingPunct="1"/>
            <a:endParaRPr lang="en-US" altLang="en-US"/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8A452106-23DD-40AB-BA51-C41458CC1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7325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E56E99-BC07-45EA-8283-3C480800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199D4F4-3A63-42E2-B95A-955ED7BFC8D7}" type="slidenum">
              <a:rPr lang="zh-CN" altLang="en-US" sz="1400">
                <a:latin typeface="Arial" panose="020B0604020202020204" pitchFamily="34" charset="0"/>
              </a:rPr>
              <a:pPr eaLnBrk="1" hangingPunct="1"/>
              <a:t>51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ED9D406-45B8-41F8-80CD-97D8AF263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DSC01328">
            <a:extLst>
              <a:ext uri="{FF2B5EF4-FFF2-40B4-BE49-F238E27FC236}">
                <a16:creationId xmlns:a16="http://schemas.microsoft.com/office/drawing/2014/main" id="{A049F9C2-9B42-4D0A-B6AD-0EDD9775DC0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052513"/>
            <a:ext cx="3360737" cy="2232025"/>
          </a:xfrm>
        </p:spPr>
      </p:pic>
      <p:pic>
        <p:nvPicPr>
          <p:cNvPr id="56323" name="Picture 3" descr="DSC01323">
            <a:extLst>
              <a:ext uri="{FF2B5EF4-FFF2-40B4-BE49-F238E27FC236}">
                <a16:creationId xmlns:a16="http://schemas.microsoft.com/office/drawing/2014/main" id="{ECB69F8E-94CF-4D31-BD9D-0C233ABD9B8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860800"/>
            <a:ext cx="3360737" cy="2160588"/>
          </a:xfrm>
        </p:spPr>
      </p:pic>
      <p:sp>
        <p:nvSpPr>
          <p:cNvPr id="56324" name="Text Box 4">
            <a:extLst>
              <a:ext uri="{FF2B5EF4-FFF2-40B4-BE49-F238E27FC236}">
                <a16:creationId xmlns:a16="http://schemas.microsoft.com/office/drawing/2014/main" id="{3F3F31FC-7ACD-4BFB-AE2D-B35BD8F49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268413"/>
            <a:ext cx="5256213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毛蛤：成体壳长4-5厘米 壳面白色 被有褐色绒毛状 表皮 新鲜 鲜活 无泥 无异味。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Clam: 4-5cm in length of shell, white surface with brown tomentum, fresh, no mud and no bad smell</a:t>
            </a:r>
            <a:r>
              <a:rPr lang="zh-CN" altLang="en-US" sz="1800"/>
              <a:t> flash and alive</a:t>
            </a:r>
            <a:r>
              <a:rPr lang="en-US" altLang="en-NL" sz="1800"/>
              <a:t>.</a:t>
            </a:r>
            <a:endParaRPr lang="en-US" altLang="en-US"/>
          </a:p>
        </p:txBody>
      </p:sp>
      <p:sp>
        <p:nvSpPr>
          <p:cNvPr id="56325" name="Text Box 5">
            <a:extLst>
              <a:ext uri="{FF2B5EF4-FFF2-40B4-BE49-F238E27FC236}">
                <a16:creationId xmlns:a16="http://schemas.microsoft.com/office/drawing/2014/main" id="{1D322043-F643-4CCF-A237-B249EDB83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933825"/>
            <a:ext cx="496887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天鹅蛋：肉质饱满 鲜活大小均匀 新鲜 少冰 完整 无破损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Saxidomus purpuratus: fleshy,</a:t>
            </a:r>
            <a:r>
              <a:rPr lang="zh-CN" altLang="en-US" sz="1800"/>
              <a:t>flash and alive</a:t>
            </a:r>
            <a:r>
              <a:rPr lang="en-US" altLang="en-NL" sz="1800"/>
              <a:t> similar size, fresh, less ice, intact, no damage.</a:t>
            </a:r>
            <a:endParaRPr lang="en-US" altLang="en-US" sz="1800"/>
          </a:p>
        </p:txBody>
      </p:sp>
      <p:sp>
        <p:nvSpPr>
          <p:cNvPr id="56326" name="Text Box 6">
            <a:extLst>
              <a:ext uri="{FF2B5EF4-FFF2-40B4-BE49-F238E27FC236}">
                <a16:creationId xmlns:a16="http://schemas.microsoft.com/office/drawing/2014/main" id="{DDED2B3C-5AB0-4F3D-8434-68AD1C25C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94AE01-BEBD-4EEE-A891-6C7E700F8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B54A019-E437-4C02-B7F8-8C449CBA63B4}" type="slidenum">
              <a:rPr lang="zh-CN" altLang="en-US" sz="1400">
                <a:latin typeface="Arial" panose="020B0604020202020204" pitchFamily="34" charset="0"/>
              </a:rPr>
              <a:pPr eaLnBrk="1" hangingPunct="1"/>
              <a:t>52</a:t>
            </a:fld>
            <a:endParaRPr lang="en-US" altLang="en-NL" sz="1400">
              <a:latin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C07B205-F279-40FF-B56F-0D3D126B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Fritz Hummel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SC01322">
            <a:extLst>
              <a:ext uri="{FF2B5EF4-FFF2-40B4-BE49-F238E27FC236}">
                <a16:creationId xmlns:a16="http://schemas.microsoft.com/office/drawing/2014/main" id="{F1B8F81F-0A7B-4228-8ED2-DE0A3C0DC9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125538"/>
            <a:ext cx="3071813" cy="2305050"/>
          </a:xfrm>
        </p:spPr>
      </p:pic>
      <p:sp>
        <p:nvSpPr>
          <p:cNvPr id="57347" name="Text Box 3">
            <a:extLst>
              <a:ext uri="{FF2B5EF4-FFF2-40B4-BE49-F238E27FC236}">
                <a16:creationId xmlns:a16="http://schemas.microsoft.com/office/drawing/2014/main" id="{7F48D8ED-CAA5-46E0-8425-DAC0E4FDA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1412875"/>
            <a:ext cx="54006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/>
              <a:t>白金枪鱼：颜色乳白色 新鲜 无异味 无杂色。</a:t>
            </a:r>
          </a:p>
          <a:p>
            <a:pPr eaLnBrk="1" hangingPunct="1"/>
            <a:endParaRPr lang="en-US" altLang="en-NL" sz="1800"/>
          </a:p>
          <a:p>
            <a:pPr eaLnBrk="1" hangingPunct="1"/>
            <a:r>
              <a:rPr lang="en-US" altLang="en-NL" sz="1800"/>
              <a:t>White tuna: Ivory, fresh, no bad smell, no variegation.</a:t>
            </a:r>
            <a:endParaRPr lang="en-US" altLang="en-US" sz="1800"/>
          </a:p>
        </p:txBody>
      </p:sp>
      <p:sp>
        <p:nvSpPr>
          <p:cNvPr id="57348" name="Text Box 4">
            <a:extLst>
              <a:ext uri="{FF2B5EF4-FFF2-40B4-BE49-F238E27FC236}">
                <a16:creationId xmlns:a16="http://schemas.microsoft.com/office/drawing/2014/main" id="{C5C74383-299A-445A-9A0B-342DDFFF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132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/>
              <a:t>海鲜 </a:t>
            </a:r>
            <a:r>
              <a:rPr lang="en-US" altLang="en-NL" sz="2400" b="1"/>
              <a:t>Seafood</a:t>
            </a:r>
          </a:p>
        </p:txBody>
      </p:sp>
      <p:sp>
        <p:nvSpPr>
          <p:cNvPr id="57349" name="Footer Placeholder 6">
            <a:extLst>
              <a:ext uri="{FF2B5EF4-FFF2-40B4-BE49-F238E27FC236}">
                <a16:creationId xmlns:a16="http://schemas.microsoft.com/office/drawing/2014/main" id="{01974EE0-037A-4163-BBAB-36B279778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NL" sz="1600">
                <a:solidFill>
                  <a:srgbClr val="FF9900"/>
                </a:solidFill>
                <a:latin typeface="Monotype Corsiva" pitchFamily="66" charset="0"/>
              </a:rPr>
              <a:t>Fritz Hummel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>
            <a:extLst>
              <a:ext uri="{FF2B5EF4-FFF2-40B4-BE49-F238E27FC236}">
                <a16:creationId xmlns:a16="http://schemas.microsoft.com/office/drawing/2014/main" id="{E2A211B5-B923-4053-A500-56220232E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ZoneTexte 4">
            <a:extLst>
              <a:ext uri="{FF2B5EF4-FFF2-40B4-BE49-F238E27FC236}">
                <a16:creationId xmlns:a16="http://schemas.microsoft.com/office/drawing/2014/main" id="{A66A5867-D05F-4130-BDB4-2B7AC0A16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2450" y="4827588"/>
            <a:ext cx="165417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 anchor="ctr"/>
          <a:lstStyle>
            <a:lvl1pPr defTabSz="4556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defTabSz="4556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defTabSz="4556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defTabSz="4556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defTabSz="4556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fr-FR" altLang="en-US" sz="1000">
              <a:solidFill>
                <a:srgbClr val="A87F18"/>
              </a:solidFill>
            </a:endParaRPr>
          </a:p>
        </p:txBody>
      </p:sp>
      <p:pic>
        <p:nvPicPr>
          <p:cNvPr id="58372" name="Picture 3">
            <a:extLst>
              <a:ext uri="{FF2B5EF4-FFF2-40B4-BE49-F238E27FC236}">
                <a16:creationId xmlns:a16="http://schemas.microsoft.com/office/drawing/2014/main" id="{CA3443FD-4D7A-409B-8341-CA5361B64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76700"/>
            <a:ext cx="5106988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2" descr="C:\Documents\LOGO ET TEMPLATE\Logos\Sofitel Logo\sof_logo_luxury-240908.png">
            <a:extLst>
              <a:ext uri="{FF2B5EF4-FFF2-40B4-BE49-F238E27FC236}">
                <a16:creationId xmlns:a16="http://schemas.microsoft.com/office/drawing/2014/main" id="{748658A6-2079-4792-9A38-F4F54876E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76250"/>
            <a:ext cx="1974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 Placeholder 6">
            <a:extLst>
              <a:ext uri="{FF2B5EF4-FFF2-40B4-BE49-F238E27FC236}">
                <a16:creationId xmlns:a16="http://schemas.microsoft.com/office/drawing/2014/main" id="{A860620F-85F6-4F11-B384-788BF1644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163" y="5645150"/>
            <a:ext cx="356870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72000" rIns="72000" bIns="72000"/>
          <a:lstStyle>
            <a:lvl1pPr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defTabSz="519113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fr-FR" altLang="en-US" sz="4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8375" name="Rectangle 7">
            <a:extLst>
              <a:ext uri="{FF2B5EF4-FFF2-40B4-BE49-F238E27FC236}">
                <a16:creationId xmlns:a16="http://schemas.microsoft.com/office/drawing/2014/main" id="{180947EF-E10C-4B05-BD87-94A12B0BD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4138" y="5013325"/>
            <a:ext cx="2962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en-NL" sz="2400">
                <a:solidFill>
                  <a:schemeClr val="tx2"/>
                </a:solidFill>
                <a:latin typeface="Arial" panose="020B0604020202020204" pitchFamily="34" charset="0"/>
              </a:rPr>
              <a:t>Quality is our Goal!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7D4E599-0231-4C9F-BAB6-FD741553FC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entury Gothic" panose="020B0502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E542725-33DA-47F1-B56A-29EAE28565B9}" type="slidenum">
              <a:rPr lang="zh-CN" altLang="en-US" sz="1400">
                <a:latin typeface="Arial" panose="020B0604020202020204" pitchFamily="34" charset="0"/>
              </a:rPr>
              <a:pPr eaLnBrk="1" hangingPunct="1"/>
              <a:t>54</a:t>
            </a:fld>
            <a:endParaRPr lang="en-US" altLang="en-NL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Pages>0</Pages>
  <Words>5058</Words>
  <Characters>0</Characters>
  <Application>Microsoft Office PowerPoint</Application>
  <DocSecurity>0</DocSecurity>
  <PresentationFormat>On-screen Show (4:3)</PresentationFormat>
  <Lines>0</Lines>
  <Paragraphs>472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Arial</vt:lpstr>
      <vt:lpstr>Calibri</vt:lpstr>
      <vt:lpstr>Century Gothic</vt:lpstr>
      <vt:lpstr>Monotype Corsiva</vt:lpstr>
      <vt:lpstr>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sofitel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雨林木风</dc:creator>
  <cp:lastModifiedBy>Menno de Boer</cp:lastModifiedBy>
  <cp:revision>87</cp:revision>
  <cp:lastPrinted>1899-12-30T00:00:00Z</cp:lastPrinted>
  <dcterms:created xsi:type="dcterms:W3CDTF">2012-06-19T03:36:59Z</dcterms:created>
  <dcterms:modified xsi:type="dcterms:W3CDTF">2020-05-19T07:09:59Z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2052-6.6.0.2877</vt:lpwstr>
  </property>
</Properties>
</file>